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Balmy" charset="1" panose="00000000000000000000"/>
      <p:regular r:id="rId30"/>
    </p:embeddedFont>
    <p:embeddedFont>
      <p:font typeface="Childos Arabic" charset="1" panose="00000500000000000000"/>
      <p:regular r:id="rId31"/>
    </p:embeddedFont>
    <p:embeddedFont>
      <p:font typeface="Childos Arabic Light" charset="1" panose="00000400000000000000"/>
      <p:regular r:id="rId32"/>
    </p:embeddedFont>
    <p:embeddedFont>
      <p:font typeface="Childos Arabic Bold" charset="1" panose="00000800000000000000"/>
      <p:regular r:id="rId33"/>
    </p:embeddedFont>
    <p:embeddedFont>
      <p:font typeface="Canva Sans Bold Italics" charset="1" panose="020B0803030501040103"/>
      <p:regular r:id="rId34"/>
    </p:embeddedFont>
    <p:embeddedFont>
      <p:font typeface="Canva Sans Bold" charset="1" panose="020B08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youtu.be/nQ59UDFi024"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png" Type="http://schemas.openxmlformats.org/officeDocument/2006/relationships/image"/><Relationship Id="rId7" Target="../media/image1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02697" y="4861416"/>
            <a:ext cx="19493395" cy="4655877"/>
            <a:chOff x="0" y="0"/>
            <a:chExt cx="25991193" cy="6207837"/>
          </a:xfrm>
        </p:grpSpPr>
        <p:sp>
          <p:nvSpPr>
            <p:cNvPr name="Freeform 13" id="13"/>
            <p:cNvSpPr/>
            <p:nvPr/>
          </p:nvSpPr>
          <p:spPr>
            <a:xfrm flipH="false" flipV="false" rot="0">
              <a:off x="16562401" y="31978"/>
              <a:ext cx="9428791" cy="6175858"/>
            </a:xfrm>
            <a:custGeom>
              <a:avLst/>
              <a:gdLst/>
              <a:ahLst/>
              <a:cxnLst/>
              <a:rect r="r" b="b" t="t" l="l"/>
              <a:pathLst>
                <a:path h="6175858" w="9428791">
                  <a:moveTo>
                    <a:pt x="0" y="0"/>
                  </a:moveTo>
                  <a:lnTo>
                    <a:pt x="9428792" y="0"/>
                  </a:lnTo>
                  <a:lnTo>
                    <a:pt x="9428792" y="6175859"/>
                  </a:lnTo>
                  <a:lnTo>
                    <a:pt x="0" y="6175859"/>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0"/>
              <a:ext cx="9149420" cy="6175858"/>
            </a:xfrm>
            <a:custGeom>
              <a:avLst/>
              <a:gdLst/>
              <a:ahLst/>
              <a:cxnLst/>
              <a:rect r="r" b="b" t="t" l="l"/>
              <a:pathLst>
                <a:path h="6175858" w="9149420">
                  <a:moveTo>
                    <a:pt x="0" y="0"/>
                  </a:moveTo>
                  <a:lnTo>
                    <a:pt x="9149420" y="0"/>
                  </a:lnTo>
                  <a:lnTo>
                    <a:pt x="9149420" y="6175858"/>
                  </a:lnTo>
                  <a:lnTo>
                    <a:pt x="0" y="6175858"/>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grpSp>
      <p:sp>
        <p:nvSpPr>
          <p:cNvPr name="TextBox 15" id="15"/>
          <p:cNvSpPr txBox="true"/>
          <p:nvPr/>
        </p:nvSpPr>
        <p:spPr>
          <a:xfrm rot="0">
            <a:off x="4106006" y="1429766"/>
            <a:ext cx="10075987" cy="1250652"/>
          </a:xfrm>
          <a:prstGeom prst="rect">
            <a:avLst/>
          </a:prstGeom>
        </p:spPr>
        <p:txBody>
          <a:bodyPr anchor="t" rtlCol="false" tIns="0" lIns="0" bIns="0" rIns="0">
            <a:spAutoFit/>
          </a:bodyPr>
          <a:lstStyle/>
          <a:p>
            <a:pPr algn="ctr">
              <a:lnSpc>
                <a:spcPts val="9409"/>
              </a:lnSpc>
            </a:pPr>
            <a:r>
              <a:rPr lang="en-US" sz="9047">
                <a:solidFill>
                  <a:srgbClr val="442816"/>
                </a:solidFill>
                <a:latin typeface="Balmy"/>
                <a:ea typeface="Balmy"/>
                <a:cs typeface="Balmy"/>
                <a:sym typeface="Balmy"/>
              </a:rPr>
              <a:t>A4: Concept Video</a:t>
            </a:r>
          </a:p>
        </p:txBody>
      </p:sp>
      <p:sp>
        <p:nvSpPr>
          <p:cNvPr name="Freeform 16" id="16"/>
          <p:cNvSpPr/>
          <p:nvPr/>
        </p:nvSpPr>
        <p:spPr>
          <a:xfrm flipH="false" flipV="false" rot="0">
            <a:off x="3599891" y="3115079"/>
            <a:ext cx="11088218" cy="5483575"/>
          </a:xfrm>
          <a:custGeom>
            <a:avLst/>
            <a:gdLst/>
            <a:ahLst/>
            <a:cxnLst/>
            <a:rect r="r" b="b" t="t" l="l"/>
            <a:pathLst>
              <a:path h="5483575" w="11088218">
                <a:moveTo>
                  <a:pt x="0" y="0"/>
                </a:moveTo>
                <a:lnTo>
                  <a:pt x="11088218" y="0"/>
                </a:lnTo>
                <a:lnTo>
                  <a:pt x="11088218" y="5483575"/>
                </a:lnTo>
                <a:lnTo>
                  <a:pt x="0" y="5483575"/>
                </a:lnTo>
                <a:lnTo>
                  <a:pt x="0" y="0"/>
                </a:lnTo>
                <a:close/>
              </a:path>
            </a:pathLst>
          </a:custGeom>
          <a:blipFill>
            <a:blip r:embed="rId8"/>
            <a:stretch>
              <a:fillRect l="0" t="0" r="0" b="-1551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9816703" y="441958"/>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283299" y="-1666590"/>
            <a:ext cx="10254039" cy="13620180"/>
            <a:chOff x="0" y="0"/>
            <a:chExt cx="2700652" cy="3587208"/>
          </a:xfrm>
        </p:grpSpPr>
        <p:sp>
          <p:nvSpPr>
            <p:cNvPr name="Freeform 7" id="7"/>
            <p:cNvSpPr/>
            <p:nvPr/>
          </p:nvSpPr>
          <p:spPr>
            <a:xfrm flipH="false" flipV="false" rot="0">
              <a:off x="0" y="0"/>
              <a:ext cx="2700652" cy="3587208"/>
            </a:xfrm>
            <a:custGeom>
              <a:avLst/>
              <a:gdLst/>
              <a:ahLst/>
              <a:cxnLst/>
              <a:rect r="r" b="b" t="t" l="l"/>
              <a:pathLst>
                <a:path h="3587208" w="2700652">
                  <a:moveTo>
                    <a:pt x="0" y="0"/>
                  </a:moveTo>
                  <a:lnTo>
                    <a:pt x="2700652" y="0"/>
                  </a:lnTo>
                  <a:lnTo>
                    <a:pt x="2700652" y="3587208"/>
                  </a:lnTo>
                  <a:lnTo>
                    <a:pt x="0" y="3587208"/>
                  </a:lnTo>
                  <a:close/>
                </a:path>
              </a:pathLst>
            </a:custGeom>
            <a:solidFill>
              <a:srgbClr val="FCCE5D"/>
            </a:solidFill>
            <a:ln cap="sq">
              <a:noFill/>
              <a:prstDash val="solid"/>
              <a:miter/>
            </a:ln>
          </p:spPr>
        </p:sp>
        <p:sp>
          <p:nvSpPr>
            <p:cNvPr name="TextBox 8" id="8"/>
            <p:cNvSpPr txBox="true"/>
            <p:nvPr/>
          </p:nvSpPr>
          <p:spPr>
            <a:xfrm>
              <a:off x="0" y="-38100"/>
              <a:ext cx="2700652" cy="362530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97479" y="-356962"/>
            <a:ext cx="346521" cy="11000925"/>
            <a:chOff x="0" y="0"/>
            <a:chExt cx="462027" cy="14667900"/>
          </a:xfrm>
        </p:grpSpPr>
        <p:sp>
          <p:nvSpPr>
            <p:cNvPr name="Freeform 10" id="10"/>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2717161" y="11488711"/>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3" id="13"/>
          <p:cNvSpPr/>
          <p:nvPr/>
        </p:nvSpPr>
        <p:spPr>
          <a:xfrm flipH="false" flipV="false" rot="0">
            <a:off x="425839" y="4547559"/>
            <a:ext cx="7945802" cy="2850556"/>
          </a:xfrm>
          <a:custGeom>
            <a:avLst/>
            <a:gdLst/>
            <a:ahLst/>
            <a:cxnLst/>
            <a:rect r="r" b="b" t="t" l="l"/>
            <a:pathLst>
              <a:path h="2850556" w="7945802">
                <a:moveTo>
                  <a:pt x="0" y="0"/>
                </a:moveTo>
                <a:lnTo>
                  <a:pt x="7945802" y="0"/>
                </a:lnTo>
                <a:lnTo>
                  <a:pt x="7945802" y="2850556"/>
                </a:lnTo>
                <a:lnTo>
                  <a:pt x="0" y="2850556"/>
                </a:lnTo>
                <a:lnTo>
                  <a:pt x="0" y="0"/>
                </a:lnTo>
                <a:close/>
              </a:path>
            </a:pathLst>
          </a:custGeom>
          <a:blipFill>
            <a:blip r:embed="rId6"/>
            <a:stretch>
              <a:fillRect l="0" t="0" r="0" b="0"/>
            </a:stretch>
          </a:blipFill>
        </p:spPr>
      </p:sp>
      <p:sp>
        <p:nvSpPr>
          <p:cNvPr name="TextBox 14" id="14"/>
          <p:cNvSpPr txBox="true"/>
          <p:nvPr/>
        </p:nvSpPr>
        <p:spPr>
          <a:xfrm rot="0">
            <a:off x="1145761" y="1181100"/>
            <a:ext cx="6505958" cy="2844259"/>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Ivy Institute</a:t>
            </a:r>
          </a:p>
        </p:txBody>
      </p:sp>
      <p:sp>
        <p:nvSpPr>
          <p:cNvPr name="TextBox 15" id="15"/>
          <p:cNvSpPr txBox="true"/>
          <p:nvPr/>
        </p:nvSpPr>
        <p:spPr>
          <a:xfrm rot="0">
            <a:off x="9572625" y="156793"/>
            <a:ext cx="8220075" cy="13155296"/>
          </a:xfrm>
          <a:prstGeom prst="rect">
            <a:avLst/>
          </a:prstGeom>
        </p:spPr>
        <p:txBody>
          <a:bodyPr anchor="t" rtlCol="false" tIns="0" lIns="0" bIns="0" rIns="0">
            <a:spAutoFit/>
          </a:bodyPr>
          <a:lstStyle/>
          <a:p>
            <a:pPr algn="ctr">
              <a:lnSpc>
                <a:spcPts val="5179"/>
              </a:lnSpc>
            </a:pPr>
            <a:r>
              <a:rPr lang="en-US" sz="3699" b="true">
                <a:solidFill>
                  <a:srgbClr val="442816"/>
                </a:solidFill>
                <a:latin typeface="Childos Arabic Bold"/>
                <a:ea typeface="Childos Arabic Bold"/>
                <a:cs typeface="Childos Arabic Bold"/>
                <a:sym typeface="Childos Arabic Bold"/>
              </a:rPr>
              <a:t>What Ivy Institute Does:</a:t>
            </a:r>
          </a:p>
          <a:p>
            <a:pPr algn="ctr">
              <a:lnSpc>
                <a:spcPts val="5179"/>
              </a:lnSpc>
            </a:pPr>
            <a:r>
              <a:rPr lang="en-US" sz="3699">
                <a:solidFill>
                  <a:srgbClr val="442816"/>
                </a:solidFill>
                <a:latin typeface="Childos Arabic"/>
                <a:ea typeface="Childos Arabic"/>
                <a:cs typeface="Childos Arabic"/>
                <a:sym typeface="Childos Arabic"/>
              </a:rPr>
              <a:t>Ivy Institute offers college application advice specifically for the Ivy colleges. Many counselors have worked in Ivy League school admissions in the past.</a:t>
            </a:r>
          </a:p>
          <a:p>
            <a:pPr algn="ctr">
              <a:lnSpc>
                <a:spcPts val="5179"/>
              </a:lnSpc>
            </a:pPr>
          </a:p>
          <a:p>
            <a:pPr algn="ctr">
              <a:lnSpc>
                <a:spcPts val="5179"/>
              </a:lnSpc>
            </a:pPr>
            <a:r>
              <a:rPr lang="en-US" sz="3699" b="true">
                <a:solidFill>
                  <a:srgbClr val="442816"/>
                </a:solidFill>
                <a:latin typeface="Childos Arabic Bold"/>
                <a:ea typeface="Childos Arabic Bold"/>
                <a:cs typeface="Childos Arabic Bold"/>
                <a:sym typeface="Childos Arabic Bold"/>
              </a:rPr>
              <a:t>How UniVerse differs: </a:t>
            </a:r>
          </a:p>
          <a:p>
            <a:pPr algn="ctr">
              <a:lnSpc>
                <a:spcPts val="5179"/>
              </a:lnSpc>
            </a:pPr>
            <a:r>
              <a:rPr lang="en-US" sz="3699">
                <a:solidFill>
                  <a:srgbClr val="442816"/>
                </a:solidFill>
                <a:latin typeface="Childos Arabic"/>
                <a:ea typeface="Childos Arabic"/>
                <a:cs typeface="Childos Arabic"/>
                <a:sym typeface="Childos Arabic"/>
              </a:rPr>
              <a:t>UniVerse welcomes counselors from a range of backgrounds in order to mentor students with different interests. </a:t>
            </a:r>
          </a:p>
          <a:p>
            <a:pPr algn="ctr">
              <a:lnSpc>
                <a:spcPts val="5179"/>
              </a:lnSpc>
            </a:pPr>
          </a:p>
          <a:p>
            <a:pPr algn="ctr">
              <a:lnSpc>
                <a:spcPts val="5179"/>
              </a:lnSpc>
            </a:pPr>
            <a:r>
              <a:rPr lang="en-US" sz="3699" b="true">
                <a:solidFill>
                  <a:srgbClr val="442816"/>
                </a:solidFill>
                <a:latin typeface="Childos Arabic Bold"/>
                <a:ea typeface="Childos Arabic Bold"/>
                <a:cs typeface="Childos Arabic Bold"/>
                <a:sym typeface="Childos Arabic Bold"/>
              </a:rPr>
              <a:t>Implication: </a:t>
            </a:r>
          </a:p>
          <a:p>
            <a:pPr algn="ctr">
              <a:lnSpc>
                <a:spcPts val="5179"/>
              </a:lnSpc>
            </a:pPr>
            <a:r>
              <a:rPr lang="en-US" sz="3699">
                <a:solidFill>
                  <a:srgbClr val="442816"/>
                </a:solidFill>
                <a:latin typeface="Childos Arabic"/>
                <a:ea typeface="Childos Arabic"/>
                <a:cs typeface="Childos Arabic"/>
                <a:sym typeface="Childos Arabic"/>
              </a:rPr>
              <a:t>There lacks a space for counselors with a variety of backgrounds, passions, and interests in specific schools. </a:t>
            </a:r>
          </a:p>
          <a:p>
            <a:pPr algn="ctr">
              <a:lnSpc>
                <a:spcPts val="5179"/>
              </a:lnSpc>
            </a:pPr>
          </a:p>
          <a:p>
            <a:pPr algn="ctr">
              <a:lnSpc>
                <a:spcPts val="5179"/>
              </a:lnSpc>
            </a:pPr>
          </a:p>
          <a:p>
            <a:pPr algn="ctr">
              <a:lnSpc>
                <a:spcPts val="5179"/>
              </a:lnSpc>
            </a:pPr>
          </a:p>
          <a:p>
            <a:pPr algn="ctr">
              <a:lnSpc>
                <a:spcPts val="5179"/>
              </a:lnSpc>
            </a:pPr>
          </a:p>
          <a:p>
            <a:pPr algn="ctr">
              <a:lnSpc>
                <a:spcPts val="51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9816703" y="441958"/>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283299" y="-1666590"/>
            <a:ext cx="10254039" cy="13620180"/>
            <a:chOff x="0" y="0"/>
            <a:chExt cx="2700652" cy="3587208"/>
          </a:xfrm>
        </p:grpSpPr>
        <p:sp>
          <p:nvSpPr>
            <p:cNvPr name="Freeform 7" id="7"/>
            <p:cNvSpPr/>
            <p:nvPr/>
          </p:nvSpPr>
          <p:spPr>
            <a:xfrm flipH="false" flipV="false" rot="0">
              <a:off x="0" y="0"/>
              <a:ext cx="2700652" cy="3587208"/>
            </a:xfrm>
            <a:custGeom>
              <a:avLst/>
              <a:gdLst/>
              <a:ahLst/>
              <a:cxnLst/>
              <a:rect r="r" b="b" t="t" l="l"/>
              <a:pathLst>
                <a:path h="3587208" w="2700652">
                  <a:moveTo>
                    <a:pt x="0" y="0"/>
                  </a:moveTo>
                  <a:lnTo>
                    <a:pt x="2700652" y="0"/>
                  </a:lnTo>
                  <a:lnTo>
                    <a:pt x="2700652" y="3587208"/>
                  </a:lnTo>
                  <a:lnTo>
                    <a:pt x="0" y="3587208"/>
                  </a:lnTo>
                  <a:close/>
                </a:path>
              </a:pathLst>
            </a:custGeom>
            <a:solidFill>
              <a:srgbClr val="FCCE5D"/>
            </a:solidFill>
            <a:ln cap="sq">
              <a:noFill/>
              <a:prstDash val="solid"/>
              <a:miter/>
            </a:ln>
          </p:spPr>
        </p:sp>
        <p:sp>
          <p:nvSpPr>
            <p:cNvPr name="TextBox 8" id="8"/>
            <p:cNvSpPr txBox="true"/>
            <p:nvPr/>
          </p:nvSpPr>
          <p:spPr>
            <a:xfrm>
              <a:off x="0" y="-38100"/>
              <a:ext cx="2700652" cy="362530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97479" y="-356962"/>
            <a:ext cx="346521" cy="11000925"/>
            <a:chOff x="0" y="0"/>
            <a:chExt cx="462027" cy="14667900"/>
          </a:xfrm>
        </p:grpSpPr>
        <p:sp>
          <p:nvSpPr>
            <p:cNvPr name="Freeform 10" id="10"/>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2717161" y="11488711"/>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3" id="13"/>
          <p:cNvSpPr/>
          <p:nvPr/>
        </p:nvSpPr>
        <p:spPr>
          <a:xfrm flipH="false" flipV="false" rot="0">
            <a:off x="419357" y="4657645"/>
            <a:ext cx="7958765" cy="3074201"/>
          </a:xfrm>
          <a:custGeom>
            <a:avLst/>
            <a:gdLst/>
            <a:ahLst/>
            <a:cxnLst/>
            <a:rect r="r" b="b" t="t" l="l"/>
            <a:pathLst>
              <a:path h="3074201" w="7958765">
                <a:moveTo>
                  <a:pt x="0" y="0"/>
                </a:moveTo>
                <a:lnTo>
                  <a:pt x="7958765" y="0"/>
                </a:lnTo>
                <a:lnTo>
                  <a:pt x="7958765" y="3074201"/>
                </a:lnTo>
                <a:lnTo>
                  <a:pt x="0" y="3074201"/>
                </a:lnTo>
                <a:lnTo>
                  <a:pt x="0" y="0"/>
                </a:lnTo>
                <a:close/>
              </a:path>
            </a:pathLst>
          </a:custGeom>
          <a:blipFill>
            <a:blip r:embed="rId6"/>
            <a:stretch>
              <a:fillRect l="0" t="0" r="0" b="0"/>
            </a:stretch>
          </a:blipFill>
        </p:spPr>
      </p:sp>
      <p:sp>
        <p:nvSpPr>
          <p:cNvPr name="TextBox 14" id="14"/>
          <p:cNvSpPr txBox="true"/>
          <p:nvPr/>
        </p:nvSpPr>
        <p:spPr>
          <a:xfrm rot="0">
            <a:off x="1145761" y="1181100"/>
            <a:ext cx="6505958"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Ustrive</a:t>
            </a:r>
          </a:p>
        </p:txBody>
      </p:sp>
      <p:sp>
        <p:nvSpPr>
          <p:cNvPr name="TextBox 15" id="15"/>
          <p:cNvSpPr txBox="true"/>
          <p:nvPr/>
        </p:nvSpPr>
        <p:spPr>
          <a:xfrm rot="0">
            <a:off x="9378338" y="621029"/>
            <a:ext cx="8909662" cy="2758442"/>
          </a:xfrm>
          <a:prstGeom prst="rect">
            <a:avLst/>
          </a:prstGeom>
        </p:spPr>
        <p:txBody>
          <a:bodyPr anchor="t" rtlCol="false" tIns="0" lIns="0" bIns="0" rIns="0">
            <a:spAutoFit/>
          </a:bodyPr>
          <a:lstStyle/>
          <a:p>
            <a:pPr algn="ctr">
              <a:lnSpc>
                <a:spcPts val="5459"/>
              </a:lnSpc>
            </a:pPr>
            <a:r>
              <a:rPr lang="en-US" sz="3899" b="true">
                <a:solidFill>
                  <a:srgbClr val="442816"/>
                </a:solidFill>
                <a:latin typeface="Childos Arabic Bold"/>
                <a:ea typeface="Childos Arabic Bold"/>
                <a:cs typeface="Childos Arabic Bold"/>
                <a:sym typeface="Childos Arabic Bold"/>
              </a:rPr>
              <a:t>What UStrive Does:</a:t>
            </a:r>
          </a:p>
          <a:p>
            <a:pPr algn="ctr">
              <a:lnSpc>
                <a:spcPts val="5459"/>
              </a:lnSpc>
              <a:spcBef>
                <a:spcPct val="0"/>
              </a:spcBef>
            </a:pPr>
            <a:r>
              <a:rPr lang="en-US" sz="3899">
                <a:solidFill>
                  <a:srgbClr val="442816"/>
                </a:solidFill>
                <a:latin typeface="Childos Arabic"/>
                <a:ea typeface="Childos Arabic"/>
                <a:cs typeface="Childos Arabic"/>
                <a:sym typeface="Childos Arabic"/>
              </a:rPr>
              <a:t>UStrive is a web platform that connects students, especially from under-resourced areas, with college and career mentors.</a:t>
            </a:r>
          </a:p>
        </p:txBody>
      </p:sp>
      <p:sp>
        <p:nvSpPr>
          <p:cNvPr name="TextBox 16" id="16"/>
          <p:cNvSpPr txBox="true"/>
          <p:nvPr/>
        </p:nvSpPr>
        <p:spPr>
          <a:xfrm rot="0">
            <a:off x="9454538" y="3902708"/>
            <a:ext cx="8833462" cy="3445089"/>
          </a:xfrm>
          <a:prstGeom prst="rect">
            <a:avLst/>
          </a:prstGeom>
        </p:spPr>
        <p:txBody>
          <a:bodyPr anchor="t" rtlCol="false" tIns="0" lIns="0" bIns="0" rIns="0">
            <a:spAutoFit/>
          </a:bodyPr>
          <a:lstStyle/>
          <a:p>
            <a:pPr algn="ctr">
              <a:lnSpc>
                <a:spcPts val="5413"/>
              </a:lnSpc>
            </a:pPr>
            <a:r>
              <a:rPr lang="en-US" sz="3866" b="true">
                <a:solidFill>
                  <a:srgbClr val="442816"/>
                </a:solidFill>
                <a:latin typeface="Childos Arabic Bold"/>
                <a:ea typeface="Childos Arabic Bold"/>
                <a:cs typeface="Childos Arabic Bold"/>
                <a:sym typeface="Childos Arabic Bold"/>
              </a:rPr>
              <a:t>How UniVerse differs: </a:t>
            </a:r>
          </a:p>
          <a:p>
            <a:pPr algn="ctr">
              <a:lnSpc>
                <a:spcPts val="5413"/>
              </a:lnSpc>
            </a:pPr>
            <a:r>
              <a:rPr lang="en-US" sz="3866">
                <a:solidFill>
                  <a:srgbClr val="442816"/>
                </a:solidFill>
                <a:latin typeface="Childos Arabic"/>
                <a:ea typeface="Childos Arabic"/>
                <a:cs typeface="Childos Arabic"/>
                <a:sym typeface="Childos Arabic"/>
              </a:rPr>
              <a:t>We provide a platform that users of all backgrounds can use with helpful tools along the way, each tailored to their needs.</a:t>
            </a:r>
          </a:p>
          <a:p>
            <a:pPr algn="ctr">
              <a:lnSpc>
                <a:spcPts val="5413"/>
              </a:lnSpc>
              <a:spcBef>
                <a:spcPct val="0"/>
              </a:spcBef>
            </a:pPr>
          </a:p>
        </p:txBody>
      </p:sp>
      <p:sp>
        <p:nvSpPr>
          <p:cNvPr name="TextBox 17" id="17"/>
          <p:cNvSpPr txBox="true"/>
          <p:nvPr/>
        </p:nvSpPr>
        <p:spPr>
          <a:xfrm rot="0">
            <a:off x="9454538" y="7079456"/>
            <a:ext cx="8833462" cy="4130889"/>
          </a:xfrm>
          <a:prstGeom prst="rect">
            <a:avLst/>
          </a:prstGeom>
        </p:spPr>
        <p:txBody>
          <a:bodyPr anchor="t" rtlCol="false" tIns="0" lIns="0" bIns="0" rIns="0">
            <a:spAutoFit/>
          </a:bodyPr>
          <a:lstStyle/>
          <a:p>
            <a:pPr algn="ctr">
              <a:lnSpc>
                <a:spcPts val="5413"/>
              </a:lnSpc>
            </a:pPr>
            <a:r>
              <a:rPr lang="en-US" sz="3866" b="true">
                <a:solidFill>
                  <a:srgbClr val="442816"/>
                </a:solidFill>
                <a:latin typeface="Childos Arabic Bold"/>
                <a:ea typeface="Childos Arabic Bold"/>
                <a:cs typeface="Childos Arabic Bold"/>
                <a:sym typeface="Childos Arabic Bold"/>
              </a:rPr>
              <a:t>Implication:</a:t>
            </a:r>
          </a:p>
          <a:p>
            <a:pPr algn="ctr">
              <a:lnSpc>
                <a:spcPts val="5413"/>
              </a:lnSpc>
            </a:pPr>
            <a:r>
              <a:rPr lang="en-US" sz="3866">
                <a:solidFill>
                  <a:srgbClr val="442816"/>
                </a:solidFill>
                <a:latin typeface="Childos Arabic"/>
                <a:ea typeface="Childos Arabic"/>
                <a:cs typeface="Childos Arabic"/>
                <a:sym typeface="Childos Arabic"/>
              </a:rPr>
              <a:t>The market lacks a platform that supports all types of students throughout the entire process.</a:t>
            </a:r>
          </a:p>
          <a:p>
            <a:pPr algn="ctr">
              <a:lnSpc>
                <a:spcPts val="5413"/>
              </a:lnSpc>
            </a:pPr>
          </a:p>
          <a:p>
            <a:pPr algn="ctr">
              <a:lnSpc>
                <a:spcPts val="5413"/>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9816703" y="441958"/>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283299" y="-1666590"/>
            <a:ext cx="10254039" cy="13620180"/>
            <a:chOff x="0" y="0"/>
            <a:chExt cx="2700652" cy="3587208"/>
          </a:xfrm>
        </p:grpSpPr>
        <p:sp>
          <p:nvSpPr>
            <p:cNvPr name="Freeform 7" id="7"/>
            <p:cNvSpPr/>
            <p:nvPr/>
          </p:nvSpPr>
          <p:spPr>
            <a:xfrm flipH="false" flipV="false" rot="0">
              <a:off x="0" y="0"/>
              <a:ext cx="2700652" cy="3587208"/>
            </a:xfrm>
            <a:custGeom>
              <a:avLst/>
              <a:gdLst/>
              <a:ahLst/>
              <a:cxnLst/>
              <a:rect r="r" b="b" t="t" l="l"/>
              <a:pathLst>
                <a:path h="3587208" w="2700652">
                  <a:moveTo>
                    <a:pt x="0" y="0"/>
                  </a:moveTo>
                  <a:lnTo>
                    <a:pt x="2700652" y="0"/>
                  </a:lnTo>
                  <a:lnTo>
                    <a:pt x="2700652" y="3587208"/>
                  </a:lnTo>
                  <a:lnTo>
                    <a:pt x="0" y="3587208"/>
                  </a:lnTo>
                  <a:close/>
                </a:path>
              </a:pathLst>
            </a:custGeom>
            <a:solidFill>
              <a:srgbClr val="FCCE5D"/>
            </a:solidFill>
            <a:ln cap="sq">
              <a:noFill/>
              <a:prstDash val="solid"/>
              <a:miter/>
            </a:ln>
          </p:spPr>
        </p:sp>
        <p:sp>
          <p:nvSpPr>
            <p:cNvPr name="TextBox 8" id="8"/>
            <p:cNvSpPr txBox="true"/>
            <p:nvPr/>
          </p:nvSpPr>
          <p:spPr>
            <a:xfrm>
              <a:off x="0" y="-38100"/>
              <a:ext cx="2700652" cy="362530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97479" y="-356962"/>
            <a:ext cx="346521" cy="11000925"/>
            <a:chOff x="0" y="0"/>
            <a:chExt cx="462027" cy="14667900"/>
          </a:xfrm>
        </p:grpSpPr>
        <p:sp>
          <p:nvSpPr>
            <p:cNvPr name="Freeform 10" id="10"/>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2717161" y="11488711"/>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3" id="13"/>
          <p:cNvSpPr/>
          <p:nvPr/>
        </p:nvSpPr>
        <p:spPr>
          <a:xfrm flipH="false" flipV="false" rot="0">
            <a:off x="827284" y="4926312"/>
            <a:ext cx="7142911" cy="3750028"/>
          </a:xfrm>
          <a:custGeom>
            <a:avLst/>
            <a:gdLst/>
            <a:ahLst/>
            <a:cxnLst/>
            <a:rect r="r" b="b" t="t" l="l"/>
            <a:pathLst>
              <a:path h="3750028" w="7142911">
                <a:moveTo>
                  <a:pt x="0" y="0"/>
                </a:moveTo>
                <a:lnTo>
                  <a:pt x="7142911" y="0"/>
                </a:lnTo>
                <a:lnTo>
                  <a:pt x="7142911" y="3750028"/>
                </a:lnTo>
                <a:lnTo>
                  <a:pt x="0" y="3750028"/>
                </a:lnTo>
                <a:lnTo>
                  <a:pt x="0" y="0"/>
                </a:lnTo>
                <a:close/>
              </a:path>
            </a:pathLst>
          </a:custGeom>
          <a:blipFill>
            <a:blip r:embed="rId6"/>
            <a:stretch>
              <a:fillRect l="0" t="0" r="0" b="0"/>
            </a:stretch>
          </a:blipFill>
        </p:spPr>
      </p:sp>
      <p:sp>
        <p:nvSpPr>
          <p:cNvPr name="TextBox 14" id="14"/>
          <p:cNvSpPr txBox="true"/>
          <p:nvPr/>
        </p:nvSpPr>
        <p:spPr>
          <a:xfrm rot="0">
            <a:off x="1145761" y="1181100"/>
            <a:ext cx="6505958" cy="284429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Crimson Education</a:t>
            </a:r>
          </a:p>
        </p:txBody>
      </p:sp>
      <p:sp>
        <p:nvSpPr>
          <p:cNvPr name="TextBox 15" id="15"/>
          <p:cNvSpPr txBox="true"/>
          <p:nvPr/>
        </p:nvSpPr>
        <p:spPr>
          <a:xfrm rot="0">
            <a:off x="9378338" y="224788"/>
            <a:ext cx="8909662" cy="3257551"/>
          </a:xfrm>
          <a:prstGeom prst="rect">
            <a:avLst/>
          </a:prstGeom>
        </p:spPr>
        <p:txBody>
          <a:bodyPr anchor="t" rtlCol="false" tIns="0" lIns="0" bIns="0" rIns="0">
            <a:spAutoFit/>
          </a:bodyPr>
          <a:lstStyle/>
          <a:p>
            <a:pPr algn="ctr">
              <a:lnSpc>
                <a:spcPts val="5459"/>
              </a:lnSpc>
            </a:pPr>
            <a:r>
              <a:rPr lang="en-US" sz="3899" b="true">
                <a:solidFill>
                  <a:srgbClr val="442816"/>
                </a:solidFill>
                <a:latin typeface="Childos Arabic Bold"/>
                <a:ea typeface="Childos Arabic Bold"/>
                <a:cs typeface="Childos Arabic Bold"/>
                <a:sym typeface="Childos Arabic Bold"/>
              </a:rPr>
              <a:t>What Crimson Does:</a:t>
            </a:r>
          </a:p>
          <a:p>
            <a:pPr algn="ctr">
              <a:lnSpc>
                <a:spcPts val="5039"/>
              </a:lnSpc>
              <a:spcBef>
                <a:spcPct val="0"/>
              </a:spcBef>
            </a:pPr>
            <a:r>
              <a:rPr lang="en-US" sz="3599">
                <a:solidFill>
                  <a:srgbClr val="442816"/>
                </a:solidFill>
                <a:latin typeface="Childos Arabic"/>
                <a:ea typeface="Childos Arabic"/>
                <a:cs typeface="Childos Arabic"/>
                <a:sym typeface="Childos Arabic"/>
              </a:rPr>
              <a:t>Counseling company that focuses on helping students get into competitive universities, mainly Ivy League schools, Oxford, and Cambridge.</a:t>
            </a:r>
          </a:p>
        </p:txBody>
      </p:sp>
      <p:sp>
        <p:nvSpPr>
          <p:cNvPr name="TextBox 16" id="16"/>
          <p:cNvSpPr txBox="true"/>
          <p:nvPr/>
        </p:nvSpPr>
        <p:spPr>
          <a:xfrm rot="0">
            <a:off x="9416438" y="3756658"/>
            <a:ext cx="8909662" cy="3968751"/>
          </a:xfrm>
          <a:prstGeom prst="rect">
            <a:avLst/>
          </a:prstGeom>
        </p:spPr>
        <p:txBody>
          <a:bodyPr anchor="t" rtlCol="false" tIns="0" lIns="0" bIns="0" rIns="0">
            <a:spAutoFit/>
          </a:bodyPr>
          <a:lstStyle/>
          <a:p>
            <a:pPr algn="ctr">
              <a:lnSpc>
                <a:spcPts val="5459"/>
              </a:lnSpc>
            </a:pPr>
            <a:r>
              <a:rPr lang="en-US" sz="3899" b="true">
                <a:solidFill>
                  <a:srgbClr val="442816"/>
                </a:solidFill>
                <a:latin typeface="Childos Arabic Bold"/>
                <a:ea typeface="Childos Arabic Bold"/>
                <a:cs typeface="Childos Arabic Bold"/>
                <a:sym typeface="Childos Arabic Bold"/>
              </a:rPr>
              <a:t>How UniVerse differs: </a:t>
            </a:r>
          </a:p>
          <a:p>
            <a:pPr algn="ctr" marL="669281" indent="-334641" lvl="1">
              <a:lnSpc>
                <a:spcPts val="4339"/>
              </a:lnSpc>
              <a:buFont typeface="Arial"/>
              <a:buChar char="•"/>
            </a:pPr>
            <a:r>
              <a:rPr lang="en-US" sz="3099">
                <a:solidFill>
                  <a:srgbClr val="442816"/>
                </a:solidFill>
                <a:latin typeface="Childos Arabic"/>
                <a:ea typeface="Childos Arabic"/>
                <a:cs typeface="Childos Arabic"/>
                <a:sym typeface="Childos Arabic"/>
              </a:rPr>
              <a:t>While Crimson uses AI as mostly a scheduling and logistical tool, UniVerse incorporate AI directly into assisting with application materials</a:t>
            </a:r>
          </a:p>
          <a:p>
            <a:pPr algn="ctr" marL="669281" indent="-334641" lvl="1">
              <a:lnSpc>
                <a:spcPts val="4339"/>
              </a:lnSpc>
              <a:spcBef>
                <a:spcPct val="0"/>
              </a:spcBef>
              <a:buFont typeface="Arial"/>
              <a:buChar char="•"/>
            </a:pPr>
            <a:r>
              <a:rPr lang="en-US" sz="3099">
                <a:solidFill>
                  <a:srgbClr val="442816"/>
                </a:solidFill>
                <a:latin typeface="Childos Arabic"/>
                <a:ea typeface="Childos Arabic"/>
                <a:cs typeface="Childos Arabic"/>
                <a:sym typeface="Childos Arabic"/>
              </a:rPr>
              <a:t>UniVerse takes a personalized approach that aims to get students into schools that they would genuinely be happy with. </a:t>
            </a:r>
          </a:p>
        </p:txBody>
      </p:sp>
      <p:sp>
        <p:nvSpPr>
          <p:cNvPr name="TextBox 17" id="17"/>
          <p:cNvSpPr txBox="true"/>
          <p:nvPr/>
        </p:nvSpPr>
        <p:spPr>
          <a:xfrm rot="0">
            <a:off x="9378338" y="7821506"/>
            <a:ext cx="8833462" cy="2995508"/>
          </a:xfrm>
          <a:prstGeom prst="rect">
            <a:avLst/>
          </a:prstGeom>
        </p:spPr>
        <p:txBody>
          <a:bodyPr anchor="t" rtlCol="false" tIns="0" lIns="0" bIns="0" rIns="0">
            <a:spAutoFit/>
          </a:bodyPr>
          <a:lstStyle/>
          <a:p>
            <a:pPr algn="ctr">
              <a:lnSpc>
                <a:spcPts val="5413"/>
              </a:lnSpc>
            </a:pPr>
            <a:r>
              <a:rPr lang="en-US" sz="3866" b="true">
                <a:solidFill>
                  <a:srgbClr val="442816"/>
                </a:solidFill>
                <a:latin typeface="Childos Arabic Bold"/>
                <a:ea typeface="Childos Arabic Bold"/>
                <a:cs typeface="Childos Arabic Bold"/>
                <a:sym typeface="Childos Arabic Bold"/>
              </a:rPr>
              <a:t>Implications</a:t>
            </a:r>
          </a:p>
          <a:p>
            <a:pPr algn="ctr">
              <a:lnSpc>
                <a:spcPts val="4573"/>
              </a:lnSpc>
            </a:pPr>
            <a:r>
              <a:rPr lang="en-US" sz="3266">
                <a:solidFill>
                  <a:srgbClr val="442816"/>
                </a:solidFill>
                <a:latin typeface="Childos Arabic"/>
                <a:ea typeface="Childos Arabic"/>
                <a:cs typeface="Childos Arabic"/>
                <a:sym typeface="Childos Arabic"/>
              </a:rPr>
              <a:t>The c</a:t>
            </a:r>
            <a:r>
              <a:rPr lang="en-US" sz="3266">
                <a:solidFill>
                  <a:srgbClr val="442816"/>
                </a:solidFill>
                <a:latin typeface="Childos Arabic"/>
                <a:ea typeface="Childos Arabic"/>
                <a:cs typeface="Childos Arabic"/>
                <a:sym typeface="Childos Arabic"/>
              </a:rPr>
              <a:t>ollege counslting industry is plagued by credentials-based advertising and a race to get the best “objective” rankings.</a:t>
            </a:r>
          </a:p>
          <a:p>
            <a:pPr algn="ctr">
              <a:lnSpc>
                <a:spcPts val="4573"/>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4407843"/>
            <a:ext cx="16230600" cy="1633239"/>
          </a:xfrm>
          <a:prstGeom prst="rect">
            <a:avLst/>
          </a:prstGeom>
        </p:spPr>
        <p:txBody>
          <a:bodyPr anchor="t" rtlCol="false" tIns="0" lIns="0" bIns="0" rIns="0">
            <a:spAutoFit/>
          </a:bodyPr>
          <a:lstStyle/>
          <a:p>
            <a:pPr algn="ctr">
              <a:lnSpc>
                <a:spcPts val="12321"/>
              </a:lnSpc>
            </a:pPr>
            <a:r>
              <a:rPr lang="en-US" sz="11847">
                <a:solidFill>
                  <a:srgbClr val="442816"/>
                </a:solidFill>
                <a:latin typeface="Balmy"/>
                <a:ea typeface="Balmy"/>
                <a:cs typeface="Balmy"/>
                <a:sym typeface="Balmy"/>
              </a:rPr>
              <a:t>Values in Design: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5746245" y="-387378"/>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10800000">
            <a:off x="-867882" y="5582877"/>
            <a:ext cx="6795509" cy="5478879"/>
          </a:xfrm>
          <a:custGeom>
            <a:avLst/>
            <a:gdLst/>
            <a:ahLst/>
            <a:cxnLst/>
            <a:rect r="r" b="b" t="t" l="l"/>
            <a:pathLst>
              <a:path h="5478879" w="6795509">
                <a:moveTo>
                  <a:pt x="0" y="0"/>
                </a:moveTo>
                <a:lnTo>
                  <a:pt x="6795510" y="0"/>
                </a:lnTo>
                <a:lnTo>
                  <a:pt x="6795510" y="5478880"/>
                </a:lnTo>
                <a:lnTo>
                  <a:pt x="0" y="547888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720426" y="940978"/>
            <a:ext cx="8317322" cy="831732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E5D"/>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false" flipV="false" rot="0">
            <a:off x="-867882" y="0"/>
            <a:ext cx="6795509" cy="5478879"/>
          </a:xfrm>
          <a:custGeom>
            <a:avLst/>
            <a:gdLst/>
            <a:ahLst/>
            <a:cxnLst/>
            <a:rect r="r" b="b" t="t" l="l"/>
            <a:pathLst>
              <a:path h="5478879" w="6795509">
                <a:moveTo>
                  <a:pt x="0" y="0"/>
                </a:moveTo>
                <a:lnTo>
                  <a:pt x="6795510" y="0"/>
                </a:lnTo>
                <a:lnTo>
                  <a:pt x="6795510" y="5478879"/>
                </a:lnTo>
                <a:lnTo>
                  <a:pt x="0" y="5478879"/>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826678" y="940978"/>
            <a:ext cx="8317322" cy="831732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CE5D"/>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1960"/>
                </a:lnSpc>
              </a:pPr>
            </a:p>
          </p:txBody>
        </p:sp>
      </p:grpSp>
      <p:sp>
        <p:nvSpPr>
          <p:cNvPr name="TextBox 15" id="15"/>
          <p:cNvSpPr txBox="true"/>
          <p:nvPr/>
        </p:nvSpPr>
        <p:spPr>
          <a:xfrm rot="0">
            <a:off x="1946942" y="3150920"/>
            <a:ext cx="6386066" cy="692150"/>
          </a:xfrm>
          <a:prstGeom prst="rect">
            <a:avLst/>
          </a:prstGeom>
        </p:spPr>
        <p:txBody>
          <a:bodyPr anchor="t" rtlCol="false" tIns="0" lIns="0" bIns="0" rIns="0">
            <a:spAutoFit/>
          </a:bodyPr>
          <a:lstStyle/>
          <a:p>
            <a:pPr algn="ctr">
              <a:lnSpc>
                <a:spcPts val="5200"/>
              </a:lnSpc>
              <a:spcBef>
                <a:spcPct val="0"/>
              </a:spcBef>
            </a:pPr>
            <a:r>
              <a:rPr lang="en-US" sz="5000">
                <a:solidFill>
                  <a:srgbClr val="000000"/>
                </a:solidFill>
                <a:latin typeface="Balmy"/>
                <a:ea typeface="Balmy"/>
                <a:cs typeface="Balmy"/>
                <a:sym typeface="Balmy"/>
              </a:rPr>
              <a:t>Direct Stakeholders</a:t>
            </a:r>
          </a:p>
        </p:txBody>
      </p:sp>
      <p:sp>
        <p:nvSpPr>
          <p:cNvPr name="TextBox 16" id="16"/>
          <p:cNvSpPr txBox="true"/>
          <p:nvPr/>
        </p:nvSpPr>
        <p:spPr>
          <a:xfrm rot="0">
            <a:off x="10456164" y="3131870"/>
            <a:ext cx="6939111" cy="692150"/>
          </a:xfrm>
          <a:prstGeom prst="rect">
            <a:avLst/>
          </a:prstGeom>
        </p:spPr>
        <p:txBody>
          <a:bodyPr anchor="t" rtlCol="false" tIns="0" lIns="0" bIns="0" rIns="0">
            <a:spAutoFit/>
          </a:bodyPr>
          <a:lstStyle/>
          <a:p>
            <a:pPr algn="ctr">
              <a:lnSpc>
                <a:spcPts val="5200"/>
              </a:lnSpc>
              <a:spcBef>
                <a:spcPct val="0"/>
              </a:spcBef>
            </a:pPr>
            <a:r>
              <a:rPr lang="en-US" sz="5000">
                <a:solidFill>
                  <a:srgbClr val="000000"/>
                </a:solidFill>
                <a:latin typeface="Balmy"/>
                <a:ea typeface="Balmy"/>
                <a:cs typeface="Balmy"/>
                <a:sym typeface="Balmy"/>
              </a:rPr>
              <a:t>Indirect Stakeholders</a:t>
            </a:r>
          </a:p>
        </p:txBody>
      </p:sp>
      <p:sp>
        <p:nvSpPr>
          <p:cNvPr name="TextBox 17" id="17"/>
          <p:cNvSpPr txBox="true"/>
          <p:nvPr/>
        </p:nvSpPr>
        <p:spPr>
          <a:xfrm rot="0">
            <a:off x="2493297" y="5162550"/>
            <a:ext cx="4634136" cy="1890268"/>
          </a:xfrm>
          <a:prstGeom prst="rect">
            <a:avLst/>
          </a:prstGeom>
        </p:spPr>
        <p:txBody>
          <a:bodyPr anchor="t" rtlCol="false" tIns="0" lIns="0" bIns="0" rIns="0">
            <a:spAutoFit/>
          </a:bodyPr>
          <a:lstStyle/>
          <a:p>
            <a:pPr algn="ctr" marL="863596" indent="-431798" lvl="1">
              <a:lnSpc>
                <a:spcPts val="4159"/>
              </a:lnSpc>
              <a:buFont typeface="Arial"/>
              <a:buChar char="•"/>
            </a:pPr>
            <a:r>
              <a:rPr lang="en-US" sz="3999">
                <a:solidFill>
                  <a:srgbClr val="000000"/>
                </a:solidFill>
                <a:latin typeface="Childos Arabic"/>
                <a:ea typeface="Childos Arabic"/>
                <a:cs typeface="Childos Arabic"/>
                <a:sym typeface="Childos Arabic"/>
              </a:rPr>
              <a:t>C</a:t>
            </a:r>
            <a:r>
              <a:rPr lang="en-US" sz="3999">
                <a:solidFill>
                  <a:srgbClr val="000000"/>
                </a:solidFill>
                <a:latin typeface="Childos Arabic"/>
                <a:ea typeface="Childos Arabic"/>
                <a:cs typeface="Childos Arabic"/>
                <a:sym typeface="Childos Arabic"/>
              </a:rPr>
              <a:t>ounselors </a:t>
            </a:r>
          </a:p>
          <a:p>
            <a:pPr algn="ctr" marL="863596" indent="-431798" lvl="1">
              <a:lnSpc>
                <a:spcPts val="4159"/>
              </a:lnSpc>
              <a:buFont typeface="Arial"/>
              <a:buChar char="•"/>
            </a:pPr>
            <a:r>
              <a:rPr lang="en-US" sz="3999">
                <a:solidFill>
                  <a:srgbClr val="000000"/>
                </a:solidFill>
                <a:latin typeface="Childos Arabic"/>
                <a:ea typeface="Childos Arabic"/>
                <a:cs typeface="Childos Arabic"/>
                <a:sym typeface="Childos Arabic"/>
              </a:rPr>
              <a:t>Students </a:t>
            </a:r>
          </a:p>
          <a:p>
            <a:pPr algn="ctr">
              <a:lnSpc>
                <a:spcPts val="6031"/>
              </a:lnSpc>
              <a:spcBef>
                <a:spcPct val="0"/>
              </a:spcBef>
            </a:pPr>
          </a:p>
        </p:txBody>
      </p:sp>
      <p:sp>
        <p:nvSpPr>
          <p:cNvPr name="TextBox 18" id="18"/>
          <p:cNvSpPr txBox="true"/>
          <p:nvPr/>
        </p:nvSpPr>
        <p:spPr>
          <a:xfrm rot="0">
            <a:off x="10456164" y="4623435"/>
            <a:ext cx="6845846" cy="2938018"/>
          </a:xfrm>
          <a:prstGeom prst="rect">
            <a:avLst/>
          </a:prstGeom>
        </p:spPr>
        <p:txBody>
          <a:bodyPr anchor="t" rtlCol="false" tIns="0" lIns="0" bIns="0" rIns="0">
            <a:spAutoFit/>
          </a:bodyPr>
          <a:lstStyle/>
          <a:p>
            <a:pPr algn="ctr" marL="863596" indent="-431798" lvl="1">
              <a:lnSpc>
                <a:spcPts val="4159"/>
              </a:lnSpc>
              <a:buFont typeface="Arial"/>
              <a:buChar char="•"/>
            </a:pPr>
            <a:r>
              <a:rPr lang="en-US" sz="3999">
                <a:solidFill>
                  <a:srgbClr val="000000"/>
                </a:solidFill>
                <a:latin typeface="Childos Arabic"/>
                <a:ea typeface="Childos Arabic"/>
                <a:cs typeface="Childos Arabic"/>
                <a:sym typeface="Childos Arabic"/>
              </a:rPr>
              <a:t>Parents </a:t>
            </a:r>
          </a:p>
          <a:p>
            <a:pPr algn="ctr" marL="863596" indent="-431798" lvl="1">
              <a:lnSpc>
                <a:spcPts val="4159"/>
              </a:lnSpc>
              <a:buFont typeface="Arial"/>
              <a:buChar char="•"/>
            </a:pPr>
            <a:r>
              <a:rPr lang="en-US" sz="3999">
                <a:solidFill>
                  <a:srgbClr val="000000"/>
                </a:solidFill>
                <a:latin typeface="Childos Arabic"/>
                <a:ea typeface="Childos Arabic"/>
                <a:cs typeface="Childos Arabic"/>
                <a:sym typeface="Childos Arabic"/>
              </a:rPr>
              <a:t>Peers of students </a:t>
            </a:r>
          </a:p>
          <a:p>
            <a:pPr algn="ctr" marL="863596" indent="-431798" lvl="1">
              <a:lnSpc>
                <a:spcPts val="4159"/>
              </a:lnSpc>
              <a:buFont typeface="Arial"/>
              <a:buChar char="•"/>
            </a:pPr>
            <a:r>
              <a:rPr lang="en-US" sz="3999">
                <a:solidFill>
                  <a:srgbClr val="000000"/>
                </a:solidFill>
                <a:latin typeface="Childos Arabic"/>
                <a:ea typeface="Childos Arabic"/>
                <a:cs typeface="Childos Arabic"/>
                <a:sym typeface="Childos Arabic"/>
              </a:rPr>
              <a:t>Traditional education consultant companies</a:t>
            </a:r>
          </a:p>
          <a:p>
            <a:pPr algn="ctr">
              <a:lnSpc>
                <a:spcPts val="6031"/>
              </a:lnSpc>
              <a:spcBef>
                <a:spcPct val="0"/>
              </a:spcBef>
            </a:pPr>
          </a:p>
        </p:txBody>
      </p:sp>
      <p:sp>
        <p:nvSpPr>
          <p:cNvPr name="AutoShape 19" id="19"/>
          <p:cNvSpPr/>
          <p:nvPr/>
        </p:nvSpPr>
        <p:spPr>
          <a:xfrm>
            <a:off x="1840768" y="3862120"/>
            <a:ext cx="6492240" cy="0"/>
          </a:xfrm>
          <a:prstGeom prst="line">
            <a:avLst/>
          </a:prstGeom>
          <a:ln cap="flat" w="38100">
            <a:solidFill>
              <a:srgbClr val="000000"/>
            </a:solidFill>
            <a:prstDash val="solid"/>
            <a:headEnd type="none" len="sm" w="sm"/>
            <a:tailEnd type="none" len="sm" w="sm"/>
          </a:ln>
        </p:spPr>
      </p:sp>
      <p:sp>
        <p:nvSpPr>
          <p:cNvPr name="AutoShape 20" id="20"/>
          <p:cNvSpPr/>
          <p:nvPr/>
        </p:nvSpPr>
        <p:spPr>
          <a:xfrm>
            <a:off x="10679599" y="3862120"/>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5898645" y="-234978"/>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10800000">
            <a:off x="-867882" y="5582877"/>
            <a:ext cx="6795509" cy="5478879"/>
          </a:xfrm>
          <a:custGeom>
            <a:avLst/>
            <a:gdLst/>
            <a:ahLst/>
            <a:cxnLst/>
            <a:rect r="r" b="b" t="t" l="l"/>
            <a:pathLst>
              <a:path h="5478879" w="6795509">
                <a:moveTo>
                  <a:pt x="0" y="0"/>
                </a:moveTo>
                <a:lnTo>
                  <a:pt x="6795510" y="0"/>
                </a:lnTo>
                <a:lnTo>
                  <a:pt x="6795510" y="5478880"/>
                </a:lnTo>
                <a:lnTo>
                  <a:pt x="0" y="547888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5746245" y="-387378"/>
            <a:ext cx="13787757" cy="11061757"/>
            <a:chOff x="0" y="0"/>
            <a:chExt cx="18383676" cy="14749009"/>
          </a:xfrm>
        </p:grpSpPr>
        <p:sp>
          <p:nvSpPr>
            <p:cNvPr name="Freeform 9" id="9"/>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3" id="13"/>
          <p:cNvSpPr txBox="true"/>
          <p:nvPr/>
        </p:nvSpPr>
        <p:spPr>
          <a:xfrm rot="0">
            <a:off x="782689" y="1181100"/>
            <a:ext cx="17840816" cy="2392687"/>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Ethical Implication 1:</a:t>
            </a:r>
          </a:p>
          <a:p>
            <a:pPr algn="ctr">
              <a:lnSpc>
                <a:spcPts val="7696"/>
              </a:lnSpc>
            </a:pPr>
            <a:r>
              <a:rPr lang="en-US" sz="7400">
                <a:solidFill>
                  <a:srgbClr val="442816"/>
                </a:solidFill>
                <a:latin typeface="Balmy"/>
                <a:ea typeface="Balmy"/>
                <a:cs typeface="Balmy"/>
                <a:sym typeface="Balmy"/>
              </a:rPr>
              <a:t>“</a:t>
            </a:r>
            <a:r>
              <a:rPr lang="en-US" sz="7400">
                <a:solidFill>
                  <a:srgbClr val="442816"/>
                </a:solidFill>
                <a:latin typeface="Balmy"/>
                <a:ea typeface="Balmy"/>
                <a:cs typeface="Balmy"/>
                <a:sym typeface="Balmy"/>
              </a:rPr>
              <a:t>The Radio Star”</a:t>
            </a:r>
          </a:p>
        </p:txBody>
      </p:sp>
      <p:sp>
        <p:nvSpPr>
          <p:cNvPr name="Freeform 14" id="14"/>
          <p:cNvSpPr/>
          <p:nvPr/>
        </p:nvSpPr>
        <p:spPr>
          <a:xfrm flipH="false" flipV="false" rot="0">
            <a:off x="-867882" y="0"/>
            <a:ext cx="6795509" cy="5478879"/>
          </a:xfrm>
          <a:custGeom>
            <a:avLst/>
            <a:gdLst/>
            <a:ahLst/>
            <a:cxnLst/>
            <a:rect r="r" b="b" t="t" l="l"/>
            <a:pathLst>
              <a:path h="5478879" w="6795509">
                <a:moveTo>
                  <a:pt x="0" y="0"/>
                </a:moveTo>
                <a:lnTo>
                  <a:pt x="6795510" y="0"/>
                </a:lnTo>
                <a:lnTo>
                  <a:pt x="6795510" y="5478879"/>
                </a:lnTo>
                <a:lnTo>
                  <a:pt x="0" y="5478879"/>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692304" y="3280062"/>
            <a:ext cx="4235323" cy="6356958"/>
          </a:xfrm>
          <a:custGeom>
            <a:avLst/>
            <a:gdLst/>
            <a:ahLst/>
            <a:cxnLst/>
            <a:rect r="r" b="b" t="t" l="l"/>
            <a:pathLst>
              <a:path h="6356958" w="4235323">
                <a:moveTo>
                  <a:pt x="0" y="0"/>
                </a:moveTo>
                <a:lnTo>
                  <a:pt x="4235324" y="0"/>
                </a:lnTo>
                <a:lnTo>
                  <a:pt x="4235324" y="6356958"/>
                </a:lnTo>
                <a:lnTo>
                  <a:pt x="0" y="6356958"/>
                </a:lnTo>
                <a:lnTo>
                  <a:pt x="0" y="0"/>
                </a:lnTo>
                <a:close/>
              </a:path>
            </a:pathLst>
          </a:custGeom>
          <a:blipFill>
            <a:blip r:embed="rId4"/>
            <a:stretch>
              <a:fillRect l="0" t="0" r="0" b="0"/>
            </a:stretch>
          </a:blipFill>
        </p:spPr>
      </p:sp>
      <p:sp>
        <p:nvSpPr>
          <p:cNvPr name="TextBox 16" id="16"/>
          <p:cNvSpPr txBox="true"/>
          <p:nvPr/>
        </p:nvSpPr>
        <p:spPr>
          <a:xfrm rot="0">
            <a:off x="7666715" y="3891515"/>
            <a:ext cx="8475800" cy="3035982"/>
          </a:xfrm>
          <a:prstGeom prst="rect">
            <a:avLst/>
          </a:prstGeom>
        </p:spPr>
        <p:txBody>
          <a:bodyPr anchor="t" rtlCol="false" tIns="0" lIns="0" bIns="0" rIns="0">
            <a:spAutoFit/>
          </a:bodyPr>
          <a:lstStyle/>
          <a:p>
            <a:pPr algn="ctr">
              <a:lnSpc>
                <a:spcPts val="4862"/>
              </a:lnSpc>
            </a:pPr>
            <a:r>
              <a:rPr lang="en-US" sz="3473">
                <a:solidFill>
                  <a:srgbClr val="442816"/>
                </a:solidFill>
                <a:latin typeface="Balmy"/>
                <a:ea typeface="Balmy"/>
                <a:cs typeface="Balmy"/>
                <a:sym typeface="Balmy"/>
              </a:rPr>
              <a:t>IMPLICATION:</a:t>
            </a:r>
          </a:p>
          <a:p>
            <a:pPr algn="ctr">
              <a:lnSpc>
                <a:spcPts val="4862"/>
              </a:lnSpc>
            </a:pPr>
            <a:r>
              <a:rPr lang="en-US" sz="3473">
                <a:solidFill>
                  <a:srgbClr val="442816"/>
                </a:solidFill>
                <a:latin typeface="Childos Arabic Light"/>
                <a:ea typeface="Childos Arabic Light"/>
                <a:cs typeface="Childos Arabic Light"/>
                <a:sym typeface="Childos Arabic Light"/>
              </a:rPr>
              <a:t>Traditional counselors who work at bigger institutional agencies may be replaced.</a:t>
            </a:r>
          </a:p>
          <a:p>
            <a:pPr algn="l">
              <a:lnSpc>
                <a:spcPts val="4862"/>
              </a:lnSpc>
            </a:pPr>
          </a:p>
          <a:p>
            <a:pPr algn="l">
              <a:lnSpc>
                <a:spcPts val="4862"/>
              </a:lnSpc>
            </a:pPr>
          </a:p>
        </p:txBody>
      </p:sp>
      <p:sp>
        <p:nvSpPr>
          <p:cNvPr name="TextBox 17" id="17"/>
          <p:cNvSpPr txBox="true"/>
          <p:nvPr/>
        </p:nvSpPr>
        <p:spPr>
          <a:xfrm rot="0">
            <a:off x="6426220" y="6544645"/>
            <a:ext cx="10956790" cy="3505253"/>
          </a:xfrm>
          <a:prstGeom prst="rect">
            <a:avLst/>
          </a:prstGeom>
        </p:spPr>
        <p:txBody>
          <a:bodyPr anchor="t" rtlCol="false" tIns="0" lIns="0" bIns="0" rIns="0">
            <a:spAutoFit/>
          </a:bodyPr>
          <a:lstStyle/>
          <a:p>
            <a:pPr algn="ctr">
              <a:lnSpc>
                <a:spcPts val="4858"/>
              </a:lnSpc>
            </a:pPr>
            <a:r>
              <a:rPr lang="en-US" sz="3470">
                <a:solidFill>
                  <a:srgbClr val="442816"/>
                </a:solidFill>
                <a:latin typeface="Balmy"/>
                <a:ea typeface="Balmy"/>
                <a:cs typeface="Balmy"/>
                <a:sym typeface="Balmy"/>
              </a:rPr>
              <a:t>REFLECTION:</a:t>
            </a:r>
          </a:p>
          <a:p>
            <a:pPr algn="ctr">
              <a:lnSpc>
                <a:spcPts val="4586"/>
              </a:lnSpc>
            </a:pPr>
            <a:r>
              <a:rPr lang="en-US" sz="3275">
                <a:solidFill>
                  <a:srgbClr val="442816"/>
                </a:solidFill>
                <a:latin typeface="Childos Arabic"/>
                <a:ea typeface="Childos Arabic"/>
                <a:cs typeface="Childos Arabic"/>
                <a:sym typeface="Childos Arabic"/>
              </a:rPr>
              <a:t>To address this, we could introduce the app to those counselors, who may actually prefer to use our service. They would have greater autonomy in choosing their lessons and their students, but also receive greater compensation. </a:t>
            </a:r>
          </a:p>
          <a:p>
            <a:pPr algn="ctr">
              <a:lnSpc>
                <a:spcPts val="4586"/>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67882" y="5582877"/>
            <a:ext cx="6795509" cy="5478879"/>
          </a:xfrm>
          <a:custGeom>
            <a:avLst/>
            <a:gdLst/>
            <a:ahLst/>
            <a:cxnLst/>
            <a:rect r="r" b="b" t="t" l="l"/>
            <a:pathLst>
              <a:path h="5478879" w="6795509">
                <a:moveTo>
                  <a:pt x="0" y="0"/>
                </a:moveTo>
                <a:lnTo>
                  <a:pt x="6795510" y="0"/>
                </a:lnTo>
                <a:lnTo>
                  <a:pt x="6795510" y="5478880"/>
                </a:lnTo>
                <a:lnTo>
                  <a:pt x="0" y="547888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927628" y="-211252"/>
            <a:ext cx="13787757" cy="11061757"/>
            <a:chOff x="0" y="0"/>
            <a:chExt cx="18383676" cy="14749009"/>
          </a:xfrm>
        </p:grpSpPr>
        <p:sp>
          <p:nvSpPr>
            <p:cNvPr name="Freeform 4" id="4"/>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5746245" y="-387378"/>
            <a:ext cx="13787757" cy="11061757"/>
            <a:chOff x="0" y="0"/>
            <a:chExt cx="18383676" cy="14749009"/>
          </a:xfrm>
        </p:grpSpPr>
        <p:sp>
          <p:nvSpPr>
            <p:cNvPr name="Freeform 9" id="9"/>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3" id="13"/>
          <p:cNvSpPr txBox="true"/>
          <p:nvPr/>
        </p:nvSpPr>
        <p:spPr>
          <a:xfrm rot="0">
            <a:off x="687785" y="777756"/>
            <a:ext cx="17840816" cy="2392687"/>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Ethical Implication 2:</a:t>
            </a:r>
          </a:p>
          <a:p>
            <a:pPr algn="ctr">
              <a:lnSpc>
                <a:spcPts val="7696"/>
              </a:lnSpc>
            </a:pPr>
            <a:r>
              <a:rPr lang="en-US" sz="7400">
                <a:solidFill>
                  <a:srgbClr val="442816"/>
                </a:solidFill>
                <a:latin typeface="Balmy"/>
                <a:ea typeface="Balmy"/>
                <a:cs typeface="Balmy"/>
                <a:sym typeface="Balmy"/>
              </a:rPr>
              <a:t>“</a:t>
            </a:r>
            <a:r>
              <a:rPr lang="en-US" sz="7400">
                <a:solidFill>
                  <a:srgbClr val="442816"/>
                </a:solidFill>
                <a:latin typeface="Balmy"/>
                <a:ea typeface="Balmy"/>
                <a:cs typeface="Balmy"/>
                <a:sym typeface="Balmy"/>
              </a:rPr>
              <a:t>The BIG BAD WOLF”</a:t>
            </a:r>
          </a:p>
        </p:txBody>
      </p:sp>
      <p:sp>
        <p:nvSpPr>
          <p:cNvPr name="Freeform 14" id="14"/>
          <p:cNvSpPr/>
          <p:nvPr/>
        </p:nvSpPr>
        <p:spPr>
          <a:xfrm flipH="false" flipV="false" rot="0">
            <a:off x="-867882" y="0"/>
            <a:ext cx="6795509" cy="5478879"/>
          </a:xfrm>
          <a:custGeom>
            <a:avLst/>
            <a:gdLst/>
            <a:ahLst/>
            <a:cxnLst/>
            <a:rect r="r" b="b" t="t" l="l"/>
            <a:pathLst>
              <a:path h="5478879" w="6795509">
                <a:moveTo>
                  <a:pt x="0" y="0"/>
                </a:moveTo>
                <a:lnTo>
                  <a:pt x="6795510" y="0"/>
                </a:lnTo>
                <a:lnTo>
                  <a:pt x="6795510" y="5478879"/>
                </a:lnTo>
                <a:lnTo>
                  <a:pt x="0" y="5478879"/>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2286708" y="3573787"/>
            <a:ext cx="4006486" cy="5981672"/>
          </a:xfrm>
          <a:custGeom>
            <a:avLst/>
            <a:gdLst/>
            <a:ahLst/>
            <a:cxnLst/>
            <a:rect r="r" b="b" t="t" l="l"/>
            <a:pathLst>
              <a:path h="5981672" w="4006486">
                <a:moveTo>
                  <a:pt x="0" y="0"/>
                </a:moveTo>
                <a:lnTo>
                  <a:pt x="4006485" y="0"/>
                </a:lnTo>
                <a:lnTo>
                  <a:pt x="4006485" y="5981673"/>
                </a:lnTo>
                <a:lnTo>
                  <a:pt x="0" y="5981673"/>
                </a:lnTo>
                <a:lnTo>
                  <a:pt x="0" y="0"/>
                </a:lnTo>
                <a:close/>
              </a:path>
            </a:pathLst>
          </a:custGeom>
          <a:blipFill>
            <a:blip r:embed="rId4"/>
            <a:stretch>
              <a:fillRect l="-1010" t="0" r="0" b="-1010"/>
            </a:stretch>
          </a:blipFill>
        </p:spPr>
      </p:sp>
      <p:sp>
        <p:nvSpPr>
          <p:cNvPr name="TextBox 16" id="16"/>
          <p:cNvSpPr txBox="true"/>
          <p:nvPr/>
        </p:nvSpPr>
        <p:spPr>
          <a:xfrm rot="0">
            <a:off x="7097288" y="3497587"/>
            <a:ext cx="10350162" cy="3035982"/>
          </a:xfrm>
          <a:prstGeom prst="rect">
            <a:avLst/>
          </a:prstGeom>
        </p:spPr>
        <p:txBody>
          <a:bodyPr anchor="t" rtlCol="false" tIns="0" lIns="0" bIns="0" rIns="0">
            <a:spAutoFit/>
          </a:bodyPr>
          <a:lstStyle/>
          <a:p>
            <a:pPr algn="ctr">
              <a:lnSpc>
                <a:spcPts val="4862"/>
              </a:lnSpc>
            </a:pPr>
            <a:r>
              <a:rPr lang="en-US" sz="3473">
                <a:solidFill>
                  <a:srgbClr val="442816"/>
                </a:solidFill>
                <a:latin typeface="Balmy"/>
                <a:ea typeface="Balmy"/>
                <a:cs typeface="Balmy"/>
                <a:sym typeface="Balmy"/>
              </a:rPr>
              <a:t>IMPLICATION:</a:t>
            </a:r>
          </a:p>
          <a:p>
            <a:pPr algn="ctr">
              <a:lnSpc>
                <a:spcPts val="4862"/>
              </a:lnSpc>
            </a:pPr>
            <a:r>
              <a:rPr lang="en-US" sz="3473">
                <a:solidFill>
                  <a:srgbClr val="442816"/>
                </a:solidFill>
                <a:latin typeface="Childos Arabic"/>
                <a:ea typeface="Childos Arabic"/>
                <a:cs typeface="Childos Arabic"/>
                <a:sym typeface="Childos Arabic"/>
              </a:rPr>
              <a:t>A bad actor could be a fraudulent counselor whose background is not vetted and gives poor advice on the platform, which may impact the performance of their students .</a:t>
            </a:r>
          </a:p>
        </p:txBody>
      </p:sp>
      <p:sp>
        <p:nvSpPr>
          <p:cNvPr name="TextBox 17" id="17"/>
          <p:cNvSpPr txBox="true"/>
          <p:nvPr/>
        </p:nvSpPr>
        <p:spPr>
          <a:xfrm rot="0">
            <a:off x="6793974" y="7042840"/>
            <a:ext cx="10956790" cy="2343203"/>
          </a:xfrm>
          <a:prstGeom prst="rect">
            <a:avLst/>
          </a:prstGeom>
        </p:spPr>
        <p:txBody>
          <a:bodyPr anchor="t" rtlCol="false" tIns="0" lIns="0" bIns="0" rIns="0">
            <a:spAutoFit/>
          </a:bodyPr>
          <a:lstStyle/>
          <a:p>
            <a:pPr algn="ctr">
              <a:lnSpc>
                <a:spcPts val="4858"/>
              </a:lnSpc>
            </a:pPr>
            <a:r>
              <a:rPr lang="en-US" sz="3470">
                <a:solidFill>
                  <a:srgbClr val="442816"/>
                </a:solidFill>
                <a:latin typeface="Balmy"/>
                <a:ea typeface="Balmy"/>
                <a:cs typeface="Balmy"/>
                <a:sym typeface="Balmy"/>
              </a:rPr>
              <a:t>REFLECTION:</a:t>
            </a:r>
          </a:p>
          <a:p>
            <a:pPr algn="ctr">
              <a:lnSpc>
                <a:spcPts val="4586"/>
              </a:lnSpc>
            </a:pPr>
            <a:r>
              <a:rPr lang="en-US" sz="3275">
                <a:solidFill>
                  <a:srgbClr val="442816"/>
                </a:solidFill>
                <a:latin typeface="Childos Arabic"/>
                <a:ea typeface="Childos Arabic"/>
                <a:cs typeface="Childos Arabic"/>
                <a:sym typeface="Childos Arabic"/>
              </a:rPr>
              <a:t>To address this, we could set up stringent background checks on the counselor candidates and make sure their experiences are vetted properly.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aphicFrame>
        <p:nvGraphicFramePr>
          <p:cNvPr name="Table 8" id="8"/>
          <p:cNvGraphicFramePr>
            <a:graphicFrameLocks noGrp="true"/>
          </p:cNvGraphicFramePr>
          <p:nvPr/>
        </p:nvGraphicFramePr>
        <p:xfrm>
          <a:off x="365341" y="3451594"/>
          <a:ext cx="17080428" cy="6835406"/>
        </p:xfrm>
        <a:graphic>
          <a:graphicData uri="http://schemas.openxmlformats.org/drawingml/2006/table">
            <a:tbl>
              <a:tblPr/>
              <a:tblGrid>
                <a:gridCol w="2364981"/>
                <a:gridCol w="6881486"/>
                <a:gridCol w="7833962"/>
              </a:tblGrid>
              <a:tr h="1695375">
                <a:tc>
                  <a:txBody>
                    <a:bodyPr anchor="t" rtlCol="false"/>
                    <a:lstStyle/>
                    <a:p>
                      <a:pPr algn="ctr">
                        <a:lnSpc>
                          <a:spcPts val="517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Childos Arabic"/>
                          <a:ea typeface="Childos Arabic"/>
                          <a:cs typeface="Childos Arabic"/>
                          <a:sym typeface="Childos Arabic"/>
                        </a:rPr>
                        <a:t>Counselors</a:t>
                      </a:r>
                      <a:endParaRPr lang="en-US" sz="1100"/>
                    </a:p>
                    <a:p>
                      <a:pPr algn="ctr">
                        <a:lnSpc>
                          <a:spcPts val="4199"/>
                        </a:lnSpc>
                      </a:pPr>
                      <a:r>
                        <a:rPr lang="en-US" sz="2999">
                          <a:solidFill>
                            <a:srgbClr val="000000"/>
                          </a:solidFill>
                          <a:latin typeface="Childos Arabic"/>
                          <a:ea typeface="Childos Arabic"/>
                          <a:cs typeface="Childos Arabic"/>
                          <a:sym typeface="Childos Arabic"/>
                        </a:rPr>
                        <a:t>(Primary User)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19"/>
                        </a:lnSpc>
                        <a:defRPr/>
                      </a:pPr>
                      <a:r>
                        <a:rPr lang="en-US" sz="3299">
                          <a:solidFill>
                            <a:srgbClr val="000000"/>
                          </a:solidFill>
                          <a:latin typeface="Childos Arabic"/>
                          <a:ea typeface="Childos Arabic"/>
                          <a:cs typeface="Childos Arabic"/>
                          <a:sym typeface="Childos Arabic"/>
                        </a:rPr>
                        <a:t>Students</a:t>
                      </a:r>
                      <a:endParaRPr lang="en-US" sz="1100"/>
                    </a:p>
                    <a:p>
                      <a:pPr algn="ctr">
                        <a:lnSpc>
                          <a:spcPts val="4619"/>
                        </a:lnSpc>
                      </a:pPr>
                      <a:r>
                        <a:rPr lang="en-US" sz="3299">
                          <a:solidFill>
                            <a:srgbClr val="000000"/>
                          </a:solidFill>
                          <a:latin typeface="Childos Arabic"/>
                          <a:ea typeface="Childos Arabic"/>
                          <a:cs typeface="Childos Arabic"/>
                          <a:sym typeface="Childos Arabic"/>
                        </a:rPr>
                        <a:t>(Secondary User)</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13385">
                <a:tc>
                  <a:txBody>
                    <a:bodyPr anchor="t" rtlCol="false"/>
                    <a:lstStyle/>
                    <a:p>
                      <a:pPr algn="ctr">
                        <a:lnSpc>
                          <a:spcPts val="3920"/>
                        </a:lnSpc>
                        <a:defRPr/>
                      </a:pPr>
                      <a:r>
                        <a:rPr lang="en-US" sz="2800">
                          <a:solidFill>
                            <a:srgbClr val="000000"/>
                          </a:solidFill>
                          <a:latin typeface="Childos Arabic"/>
                          <a:ea typeface="Childos Arabic"/>
                          <a:cs typeface="Childos Arabic"/>
                          <a:sym typeface="Childos Arabic"/>
                        </a:rPr>
                        <a:t>Simple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hildos Arabic"/>
                          <a:ea typeface="Childos Arabic"/>
                          <a:cs typeface="Childos Arabic"/>
                          <a:sym typeface="Childos Arabic"/>
                        </a:rPr>
                        <a:t>Counselors want students who they want to work with/with similar interests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61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78387">
                <a:tc>
                  <a:txBody>
                    <a:bodyPr anchor="t" rtlCol="false"/>
                    <a:lstStyle/>
                    <a:p>
                      <a:pPr algn="ctr">
                        <a:lnSpc>
                          <a:spcPts val="3919"/>
                        </a:lnSpc>
                        <a:defRPr/>
                      </a:pPr>
                      <a:r>
                        <a:rPr lang="en-US" sz="2799">
                          <a:solidFill>
                            <a:srgbClr val="000000"/>
                          </a:solidFill>
                          <a:latin typeface="Childos Arabic"/>
                          <a:ea typeface="Childos Arabic"/>
                          <a:cs typeface="Childos Arabic"/>
                          <a:sym typeface="Childos Arabic"/>
                        </a:rPr>
                        <a:t>Moderate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20"/>
                        </a:lnSpc>
                        <a:defRPr/>
                      </a:pPr>
                      <a:r>
                        <a:rPr lang="en-US" sz="2800">
                          <a:solidFill>
                            <a:srgbClr val="000000"/>
                          </a:solidFill>
                          <a:latin typeface="Childos Arabic"/>
                          <a:ea typeface="Childos Arabic"/>
                          <a:cs typeface="Childos Arabic"/>
                          <a:sym typeface="Childos Arabic"/>
                        </a:rPr>
                        <a:t>Counselors want to reach students without hassle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hildos Arabic"/>
                          <a:ea typeface="Childos Arabic"/>
                          <a:cs typeface="Childos Arabic"/>
                          <a:sym typeface="Childos Arabic"/>
                        </a:rPr>
                        <a:t>Students want to share information and help each other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48258">
                <a:tc>
                  <a:txBody>
                    <a:bodyPr anchor="t" rtlCol="false"/>
                    <a:lstStyle/>
                    <a:p>
                      <a:pPr algn="ctr">
                        <a:lnSpc>
                          <a:spcPts val="3919"/>
                        </a:lnSpc>
                        <a:defRPr/>
                      </a:pPr>
                      <a:r>
                        <a:rPr lang="en-US" sz="2799">
                          <a:solidFill>
                            <a:srgbClr val="000000"/>
                          </a:solidFill>
                          <a:latin typeface="Childos Arabic"/>
                          <a:ea typeface="Childos Arabic"/>
                          <a:cs typeface="Childos Arabic"/>
                          <a:sym typeface="Childos Arabic"/>
                        </a:rPr>
                        <a:t>Complex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Childos Arabic"/>
                          <a:ea typeface="Childos Arabic"/>
                          <a:cs typeface="Childos Arabic"/>
                          <a:sym typeface="Childos Arabic"/>
                        </a:rPr>
                        <a:t>Counselors want to stay organized and track their progress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59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9" id="9"/>
          <p:cNvGrpSpPr/>
          <p:nvPr/>
        </p:nvGrpSpPr>
        <p:grpSpPr>
          <a:xfrm rot="0">
            <a:off x="-452495" y="-469348"/>
            <a:ext cx="19192990" cy="3554168"/>
            <a:chOff x="0" y="0"/>
            <a:chExt cx="4660506" cy="863035"/>
          </a:xfrm>
        </p:grpSpPr>
        <p:sp>
          <p:nvSpPr>
            <p:cNvPr name="Freeform 10" id="10"/>
            <p:cNvSpPr/>
            <p:nvPr/>
          </p:nvSpPr>
          <p:spPr>
            <a:xfrm flipH="false" flipV="false" rot="0">
              <a:off x="10160" y="16510"/>
              <a:ext cx="4637646" cy="835095"/>
            </a:xfrm>
            <a:custGeom>
              <a:avLst/>
              <a:gdLst/>
              <a:ahLst/>
              <a:cxnLst/>
              <a:rect r="r" b="b" t="t" l="l"/>
              <a:pathLst>
                <a:path h="835095" w="4637646">
                  <a:moveTo>
                    <a:pt x="4637646" y="835095"/>
                  </a:moveTo>
                  <a:lnTo>
                    <a:pt x="0" y="827475"/>
                  </a:lnTo>
                  <a:lnTo>
                    <a:pt x="0" y="302860"/>
                  </a:lnTo>
                  <a:lnTo>
                    <a:pt x="17780" y="19050"/>
                  </a:lnTo>
                  <a:lnTo>
                    <a:pt x="2310582" y="0"/>
                  </a:lnTo>
                  <a:lnTo>
                    <a:pt x="4618596" y="5080"/>
                  </a:lnTo>
                  <a:close/>
                </a:path>
              </a:pathLst>
            </a:custGeom>
            <a:solidFill>
              <a:srgbClr val="FCCE5D"/>
            </a:solidFill>
          </p:spPr>
        </p:sp>
        <p:sp>
          <p:nvSpPr>
            <p:cNvPr name="Freeform 11" id="11"/>
            <p:cNvSpPr/>
            <p:nvPr/>
          </p:nvSpPr>
          <p:spPr>
            <a:xfrm flipH="false" flipV="false" rot="0">
              <a:off x="-3810" y="0"/>
              <a:ext cx="4666856" cy="861765"/>
            </a:xfrm>
            <a:custGeom>
              <a:avLst/>
              <a:gdLst/>
              <a:ahLst/>
              <a:cxnLst/>
              <a:rect r="r" b="b" t="t" l="l"/>
              <a:pathLst>
                <a:path h="861765" w="4666856">
                  <a:moveTo>
                    <a:pt x="4632566" y="21590"/>
                  </a:moveTo>
                  <a:cubicBezTo>
                    <a:pt x="4633836" y="34290"/>
                    <a:pt x="4633836" y="44450"/>
                    <a:pt x="4635106" y="54610"/>
                  </a:cubicBezTo>
                  <a:cubicBezTo>
                    <a:pt x="4637646" y="75725"/>
                    <a:pt x="4638916" y="92204"/>
                    <a:pt x="4641456" y="108094"/>
                  </a:cubicBezTo>
                  <a:cubicBezTo>
                    <a:pt x="4641456" y="131046"/>
                    <a:pt x="4654156" y="583612"/>
                    <a:pt x="4660506" y="606564"/>
                  </a:cubicBezTo>
                  <a:cubicBezTo>
                    <a:pt x="4666856" y="641286"/>
                    <a:pt x="4663046" y="676597"/>
                    <a:pt x="4663046" y="711319"/>
                  </a:cubicBezTo>
                  <a:cubicBezTo>
                    <a:pt x="4663046" y="741922"/>
                    <a:pt x="4664316" y="770170"/>
                    <a:pt x="4665586" y="800805"/>
                  </a:cubicBezTo>
                  <a:cubicBezTo>
                    <a:pt x="4665586" y="822395"/>
                    <a:pt x="4665586" y="836365"/>
                    <a:pt x="4665586" y="860495"/>
                  </a:cubicBezTo>
                  <a:cubicBezTo>
                    <a:pt x="4642726" y="860495"/>
                    <a:pt x="4622406" y="861765"/>
                    <a:pt x="4592510" y="860495"/>
                  </a:cubicBezTo>
                  <a:cubicBezTo>
                    <a:pt x="4357769" y="855415"/>
                    <a:pt x="4119417" y="861765"/>
                    <a:pt x="3884676" y="856685"/>
                  </a:cubicBezTo>
                  <a:cubicBezTo>
                    <a:pt x="3743831" y="852875"/>
                    <a:pt x="3606598" y="855415"/>
                    <a:pt x="3465754" y="852875"/>
                  </a:cubicBezTo>
                  <a:cubicBezTo>
                    <a:pt x="3400748" y="851605"/>
                    <a:pt x="3335743" y="850335"/>
                    <a:pt x="3270738" y="849065"/>
                  </a:cubicBezTo>
                  <a:cubicBezTo>
                    <a:pt x="3231013" y="849065"/>
                    <a:pt x="3194899" y="850335"/>
                    <a:pt x="3155173" y="850335"/>
                  </a:cubicBezTo>
                  <a:cubicBezTo>
                    <a:pt x="3054054" y="849065"/>
                    <a:pt x="2775977" y="850335"/>
                    <a:pt x="2674858" y="849065"/>
                  </a:cubicBezTo>
                  <a:cubicBezTo>
                    <a:pt x="2602630" y="847795"/>
                    <a:pt x="1158071" y="856685"/>
                    <a:pt x="1085843" y="855415"/>
                  </a:cubicBezTo>
                  <a:cubicBezTo>
                    <a:pt x="1067786" y="855415"/>
                    <a:pt x="1046118" y="856685"/>
                    <a:pt x="1028060" y="856685"/>
                  </a:cubicBezTo>
                  <a:cubicBezTo>
                    <a:pt x="984724" y="856685"/>
                    <a:pt x="944998" y="857955"/>
                    <a:pt x="901662" y="857955"/>
                  </a:cubicBezTo>
                  <a:cubicBezTo>
                    <a:pt x="793320" y="857955"/>
                    <a:pt x="688589" y="856685"/>
                    <a:pt x="580247" y="855415"/>
                  </a:cubicBezTo>
                  <a:cubicBezTo>
                    <a:pt x="515242" y="854145"/>
                    <a:pt x="450237" y="852875"/>
                    <a:pt x="388843" y="851605"/>
                  </a:cubicBezTo>
                  <a:cubicBezTo>
                    <a:pt x="273278" y="850335"/>
                    <a:pt x="157714" y="849065"/>
                    <a:pt x="48260" y="849065"/>
                  </a:cubicBezTo>
                  <a:cubicBezTo>
                    <a:pt x="38100" y="849065"/>
                    <a:pt x="29210" y="849065"/>
                    <a:pt x="19050" y="847795"/>
                  </a:cubicBezTo>
                  <a:cubicBezTo>
                    <a:pt x="10160" y="846525"/>
                    <a:pt x="5080" y="840175"/>
                    <a:pt x="7620" y="831285"/>
                  </a:cubicBezTo>
                  <a:cubicBezTo>
                    <a:pt x="16510" y="799596"/>
                    <a:pt x="12700" y="784883"/>
                    <a:pt x="11430" y="769582"/>
                  </a:cubicBezTo>
                  <a:cubicBezTo>
                    <a:pt x="10160" y="738391"/>
                    <a:pt x="6350" y="707788"/>
                    <a:pt x="7620" y="676597"/>
                  </a:cubicBezTo>
                  <a:cubicBezTo>
                    <a:pt x="5080" y="637755"/>
                    <a:pt x="0" y="156940"/>
                    <a:pt x="7620" y="117510"/>
                  </a:cubicBezTo>
                  <a:cubicBezTo>
                    <a:pt x="8890" y="109859"/>
                    <a:pt x="7620" y="101620"/>
                    <a:pt x="8890" y="93969"/>
                  </a:cubicBezTo>
                  <a:cubicBezTo>
                    <a:pt x="10160" y="81610"/>
                    <a:pt x="12700" y="68075"/>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843985"/>
                  </a:moveTo>
                  <a:cubicBezTo>
                    <a:pt x="4643996" y="827475"/>
                    <a:pt x="4645266" y="814775"/>
                    <a:pt x="4645266" y="802075"/>
                  </a:cubicBezTo>
                  <a:cubicBezTo>
                    <a:pt x="4643996" y="767228"/>
                    <a:pt x="4642726" y="736037"/>
                    <a:pt x="4642726" y="702492"/>
                  </a:cubicBezTo>
                  <a:cubicBezTo>
                    <a:pt x="4642726" y="687190"/>
                    <a:pt x="4645266" y="671889"/>
                    <a:pt x="4643996" y="656588"/>
                  </a:cubicBezTo>
                  <a:cubicBezTo>
                    <a:pt x="4643996" y="642463"/>
                    <a:pt x="4642726" y="627750"/>
                    <a:pt x="4641456" y="613626"/>
                  </a:cubicBezTo>
                  <a:cubicBezTo>
                    <a:pt x="4636376" y="591851"/>
                    <a:pt x="4624946" y="141050"/>
                    <a:pt x="4624946" y="119275"/>
                  </a:cubicBezTo>
                  <a:cubicBezTo>
                    <a:pt x="4622406" y="101031"/>
                    <a:pt x="4619866" y="82199"/>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6309"/>
                  </a:cubicBezTo>
                  <a:cubicBezTo>
                    <a:pt x="31750" y="76902"/>
                    <a:pt x="31750" y="87496"/>
                    <a:pt x="30480" y="98089"/>
                  </a:cubicBezTo>
                  <a:cubicBezTo>
                    <a:pt x="29210" y="115744"/>
                    <a:pt x="26670" y="132811"/>
                    <a:pt x="25400" y="150466"/>
                  </a:cubicBezTo>
                  <a:cubicBezTo>
                    <a:pt x="20320" y="169299"/>
                    <a:pt x="26670" y="629516"/>
                    <a:pt x="29210" y="648348"/>
                  </a:cubicBezTo>
                  <a:cubicBezTo>
                    <a:pt x="29210" y="668358"/>
                    <a:pt x="29210" y="688956"/>
                    <a:pt x="30480" y="708965"/>
                  </a:cubicBezTo>
                  <a:cubicBezTo>
                    <a:pt x="30480" y="723678"/>
                    <a:pt x="33020" y="738391"/>
                    <a:pt x="33020" y="753104"/>
                  </a:cubicBezTo>
                  <a:cubicBezTo>
                    <a:pt x="33020" y="768994"/>
                    <a:pt x="33020" y="784883"/>
                    <a:pt x="31750" y="802075"/>
                  </a:cubicBezTo>
                  <a:cubicBezTo>
                    <a:pt x="31750" y="805885"/>
                    <a:pt x="31750" y="808425"/>
                    <a:pt x="31750" y="812235"/>
                  </a:cubicBezTo>
                  <a:cubicBezTo>
                    <a:pt x="31750" y="822395"/>
                    <a:pt x="35560" y="826205"/>
                    <a:pt x="44450" y="826205"/>
                  </a:cubicBezTo>
                  <a:cubicBezTo>
                    <a:pt x="74652" y="826205"/>
                    <a:pt x="125211" y="827475"/>
                    <a:pt x="172159" y="827475"/>
                  </a:cubicBezTo>
                  <a:cubicBezTo>
                    <a:pt x="240776" y="827475"/>
                    <a:pt x="313004" y="824935"/>
                    <a:pt x="381620" y="827475"/>
                  </a:cubicBezTo>
                  <a:cubicBezTo>
                    <a:pt x="493574" y="831285"/>
                    <a:pt x="605527" y="833825"/>
                    <a:pt x="717480" y="832555"/>
                  </a:cubicBezTo>
                  <a:cubicBezTo>
                    <a:pt x="789708" y="831285"/>
                    <a:pt x="858325" y="833825"/>
                    <a:pt x="930553" y="833825"/>
                  </a:cubicBezTo>
                  <a:cubicBezTo>
                    <a:pt x="1035283" y="833825"/>
                    <a:pt x="1140014" y="832555"/>
                    <a:pt x="1244744" y="833825"/>
                  </a:cubicBezTo>
                  <a:cubicBezTo>
                    <a:pt x="1400034" y="835095"/>
                    <a:pt x="3104614" y="824935"/>
                    <a:pt x="3263516" y="827475"/>
                  </a:cubicBezTo>
                  <a:cubicBezTo>
                    <a:pt x="3332132" y="828745"/>
                    <a:pt x="3400748" y="830015"/>
                    <a:pt x="3465754" y="830015"/>
                  </a:cubicBezTo>
                  <a:cubicBezTo>
                    <a:pt x="3584930" y="832555"/>
                    <a:pt x="3700495" y="828745"/>
                    <a:pt x="3819671" y="832555"/>
                  </a:cubicBezTo>
                  <a:cubicBezTo>
                    <a:pt x="3917178" y="835095"/>
                    <a:pt x="4014686" y="835095"/>
                    <a:pt x="4112194" y="837635"/>
                  </a:cubicBezTo>
                  <a:cubicBezTo>
                    <a:pt x="4256650" y="841445"/>
                    <a:pt x="4401106" y="843985"/>
                    <a:pt x="4545562" y="845255"/>
                  </a:cubicBezTo>
                  <a:cubicBezTo>
                    <a:pt x="4599733" y="845255"/>
                    <a:pt x="4622406" y="843985"/>
                    <a:pt x="4642726" y="843985"/>
                  </a:cubicBezTo>
                  <a:close/>
                </a:path>
              </a:pathLst>
            </a:custGeom>
            <a:solidFill>
              <a:srgbClr val="252627"/>
            </a:solidFill>
          </p:spPr>
        </p:sp>
      </p:grpSp>
      <p:sp>
        <p:nvSpPr>
          <p:cNvPr name="TextBox 12" id="12"/>
          <p:cNvSpPr txBox="true"/>
          <p:nvPr/>
        </p:nvSpPr>
        <p:spPr>
          <a:xfrm rot="0">
            <a:off x="2674608" y="1058174"/>
            <a:ext cx="12938784"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Tasks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7928709" y="0"/>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5746245" y="-387378"/>
            <a:ext cx="13787757" cy="11061757"/>
            <a:chOff x="0" y="0"/>
            <a:chExt cx="18383676" cy="14749009"/>
          </a:xfrm>
        </p:grpSpPr>
        <p:sp>
          <p:nvSpPr>
            <p:cNvPr name="Freeform 8" id="8"/>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2" id="12"/>
          <p:cNvSpPr txBox="true"/>
          <p:nvPr/>
        </p:nvSpPr>
        <p:spPr>
          <a:xfrm rot="0">
            <a:off x="782689" y="1095375"/>
            <a:ext cx="16138824" cy="1134110"/>
          </a:xfrm>
          <a:prstGeom prst="rect">
            <a:avLst/>
          </a:prstGeom>
        </p:spPr>
        <p:txBody>
          <a:bodyPr anchor="t" rtlCol="false" tIns="0" lIns="0" bIns="0" rIns="0">
            <a:spAutoFit/>
          </a:bodyPr>
          <a:lstStyle/>
          <a:p>
            <a:pPr algn="ctr">
              <a:lnSpc>
                <a:spcPts val="5200"/>
              </a:lnSpc>
            </a:pPr>
            <a:r>
              <a:rPr lang="en-US" sz="5000">
                <a:solidFill>
                  <a:srgbClr val="442816"/>
                </a:solidFill>
                <a:latin typeface="Balmy"/>
                <a:ea typeface="Balmy"/>
                <a:cs typeface="Balmy"/>
                <a:sym typeface="Balmy"/>
              </a:rPr>
              <a:t>TasK (Simple)</a:t>
            </a:r>
          </a:p>
          <a:p>
            <a:pPr algn="ctr">
              <a:lnSpc>
                <a:spcPts val="3640"/>
              </a:lnSpc>
            </a:pPr>
            <a:r>
              <a:rPr lang="en-US" sz="3500">
                <a:solidFill>
                  <a:srgbClr val="442816"/>
                </a:solidFill>
                <a:latin typeface="Balmy"/>
                <a:ea typeface="Balmy"/>
                <a:cs typeface="Balmy"/>
                <a:sym typeface="Balmy"/>
              </a:rPr>
              <a:t>Counselors want to work with students with similar interests </a:t>
            </a:r>
          </a:p>
        </p:txBody>
      </p:sp>
      <p:sp>
        <p:nvSpPr>
          <p:cNvPr name="TextBox 13" id="13"/>
          <p:cNvSpPr txBox="true"/>
          <p:nvPr/>
        </p:nvSpPr>
        <p:spPr>
          <a:xfrm rot="0">
            <a:off x="3799723" y="3863634"/>
            <a:ext cx="11064630" cy="2454957"/>
          </a:xfrm>
          <a:prstGeom prst="rect">
            <a:avLst/>
          </a:prstGeom>
        </p:spPr>
        <p:txBody>
          <a:bodyPr anchor="t" rtlCol="false" tIns="0" lIns="0" bIns="0" rIns="0">
            <a:spAutoFit/>
          </a:bodyPr>
          <a:lstStyle/>
          <a:p>
            <a:pPr algn="ctr">
              <a:lnSpc>
                <a:spcPts val="4862"/>
              </a:lnSpc>
            </a:pPr>
            <a:r>
              <a:rPr lang="en-US" sz="3473" b="true">
                <a:solidFill>
                  <a:srgbClr val="442816"/>
                </a:solidFill>
                <a:latin typeface="Childos Arabic Bold"/>
                <a:ea typeface="Childos Arabic Bold"/>
                <a:cs typeface="Childos Arabic Bold"/>
                <a:sym typeface="Childos Arabic Bold"/>
              </a:rPr>
              <a:t>Why this is simple:</a:t>
            </a:r>
          </a:p>
          <a:p>
            <a:pPr algn="ctr">
              <a:lnSpc>
                <a:spcPts val="4862"/>
              </a:lnSpc>
            </a:pPr>
            <a:r>
              <a:rPr lang="en-US" sz="3473">
                <a:solidFill>
                  <a:srgbClr val="442816"/>
                </a:solidFill>
                <a:latin typeface="Childos Arabic Light"/>
                <a:ea typeface="Childos Arabic Light"/>
                <a:cs typeface="Childos Arabic Light"/>
                <a:sym typeface="Childos Arabic Light"/>
              </a:rPr>
              <a:t>This is the core of our product: every counselor will have autonomy in choosing students that best align with their own specialties.</a:t>
            </a:r>
          </a:p>
        </p:txBody>
      </p:sp>
      <p:sp>
        <p:nvSpPr>
          <p:cNvPr name="TextBox 14" id="14"/>
          <p:cNvSpPr txBox="true"/>
          <p:nvPr/>
        </p:nvSpPr>
        <p:spPr>
          <a:xfrm rot="0">
            <a:off x="3799723" y="7286134"/>
            <a:ext cx="11064630" cy="1235757"/>
          </a:xfrm>
          <a:prstGeom prst="rect">
            <a:avLst/>
          </a:prstGeom>
        </p:spPr>
        <p:txBody>
          <a:bodyPr anchor="t" rtlCol="false" tIns="0" lIns="0" bIns="0" rIns="0">
            <a:spAutoFit/>
          </a:bodyPr>
          <a:lstStyle/>
          <a:p>
            <a:pPr algn="ctr">
              <a:lnSpc>
                <a:spcPts val="4862"/>
              </a:lnSpc>
            </a:pPr>
            <a:r>
              <a:rPr lang="en-US" sz="3473" b="true">
                <a:solidFill>
                  <a:srgbClr val="442816"/>
                </a:solidFill>
                <a:latin typeface="Childos Arabic Bold"/>
                <a:ea typeface="Childos Arabic Bold"/>
                <a:cs typeface="Childos Arabic Bold"/>
                <a:sym typeface="Childos Arabic Bold"/>
              </a:rPr>
              <a:t>Timestamp:</a:t>
            </a:r>
          </a:p>
          <a:p>
            <a:pPr algn="ctr">
              <a:lnSpc>
                <a:spcPts val="4862"/>
              </a:lnSpc>
            </a:pPr>
            <a:r>
              <a:rPr lang="en-US" b="true" sz="3473">
                <a:solidFill>
                  <a:srgbClr val="442816"/>
                </a:solidFill>
                <a:latin typeface="Childos Arabic Bold"/>
                <a:ea typeface="Childos Arabic Bold"/>
                <a:cs typeface="Childos Arabic Bold"/>
                <a:sym typeface="Childos Arabic Bold"/>
              </a:rPr>
              <a:t>0:39-1:02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7928709" y="0"/>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5746245" y="-387378"/>
            <a:ext cx="13787757" cy="11061757"/>
            <a:chOff x="0" y="0"/>
            <a:chExt cx="18383676" cy="14749009"/>
          </a:xfrm>
        </p:grpSpPr>
        <p:sp>
          <p:nvSpPr>
            <p:cNvPr name="Freeform 8" id="8"/>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2" id="12"/>
          <p:cNvSpPr txBox="true"/>
          <p:nvPr/>
        </p:nvSpPr>
        <p:spPr>
          <a:xfrm rot="0">
            <a:off x="782689" y="1095375"/>
            <a:ext cx="16138824" cy="1134110"/>
          </a:xfrm>
          <a:prstGeom prst="rect">
            <a:avLst/>
          </a:prstGeom>
        </p:spPr>
        <p:txBody>
          <a:bodyPr anchor="t" rtlCol="false" tIns="0" lIns="0" bIns="0" rIns="0">
            <a:spAutoFit/>
          </a:bodyPr>
          <a:lstStyle/>
          <a:p>
            <a:pPr algn="ctr">
              <a:lnSpc>
                <a:spcPts val="5200"/>
              </a:lnSpc>
            </a:pPr>
            <a:r>
              <a:rPr lang="en-US" sz="5000">
                <a:solidFill>
                  <a:srgbClr val="442816"/>
                </a:solidFill>
                <a:latin typeface="Balmy"/>
                <a:ea typeface="Balmy"/>
                <a:cs typeface="Balmy"/>
                <a:sym typeface="Balmy"/>
              </a:rPr>
              <a:t>TasK (Moderate):</a:t>
            </a:r>
          </a:p>
          <a:p>
            <a:pPr algn="ctr">
              <a:lnSpc>
                <a:spcPts val="3640"/>
              </a:lnSpc>
            </a:pPr>
            <a:r>
              <a:rPr lang="en-US" sz="3500">
                <a:solidFill>
                  <a:srgbClr val="442816"/>
                </a:solidFill>
                <a:latin typeface="Balmy"/>
                <a:ea typeface="Balmy"/>
                <a:cs typeface="Balmy"/>
                <a:sym typeface="Balmy"/>
              </a:rPr>
              <a:t>Counselors want to reach students without hassle </a:t>
            </a:r>
          </a:p>
        </p:txBody>
      </p:sp>
      <p:sp>
        <p:nvSpPr>
          <p:cNvPr name="TextBox 13" id="13"/>
          <p:cNvSpPr txBox="true"/>
          <p:nvPr/>
        </p:nvSpPr>
        <p:spPr>
          <a:xfrm rot="0">
            <a:off x="3782691" y="3216427"/>
            <a:ext cx="11064630" cy="3674157"/>
          </a:xfrm>
          <a:prstGeom prst="rect">
            <a:avLst/>
          </a:prstGeom>
        </p:spPr>
        <p:txBody>
          <a:bodyPr anchor="t" rtlCol="false" tIns="0" lIns="0" bIns="0" rIns="0">
            <a:spAutoFit/>
          </a:bodyPr>
          <a:lstStyle/>
          <a:p>
            <a:pPr algn="ctr">
              <a:lnSpc>
                <a:spcPts val="4862"/>
              </a:lnSpc>
            </a:pPr>
            <a:r>
              <a:rPr lang="en-US" sz="3473" b="true">
                <a:solidFill>
                  <a:srgbClr val="442816"/>
                </a:solidFill>
                <a:latin typeface="Childos Arabic Bold"/>
                <a:ea typeface="Childos Arabic Bold"/>
                <a:cs typeface="Childos Arabic Bold"/>
                <a:sym typeface="Childos Arabic Bold"/>
              </a:rPr>
              <a:t>Why this is Moderate:</a:t>
            </a:r>
          </a:p>
          <a:p>
            <a:pPr algn="ctr">
              <a:lnSpc>
                <a:spcPts val="4862"/>
              </a:lnSpc>
            </a:pPr>
            <a:r>
              <a:rPr lang="en-US" sz="3473">
                <a:solidFill>
                  <a:srgbClr val="442816"/>
                </a:solidFill>
                <a:latin typeface="Childos Arabic"/>
                <a:ea typeface="Childos Arabic"/>
                <a:cs typeface="Childos Arabic"/>
                <a:sym typeface="Childos Arabic"/>
              </a:rPr>
              <a:t>Once students and counselors are connected, they have autonomy to choose how their lessons are done, and many users will choose to stay on the app to use our AI-supported planning tools that are integrated with various stages of the application process. </a:t>
            </a:r>
          </a:p>
        </p:txBody>
      </p:sp>
      <p:sp>
        <p:nvSpPr>
          <p:cNvPr name="TextBox 14" id="14"/>
          <p:cNvSpPr txBox="true"/>
          <p:nvPr/>
        </p:nvSpPr>
        <p:spPr>
          <a:xfrm rot="0">
            <a:off x="3782691" y="7345546"/>
            <a:ext cx="11064630" cy="1235757"/>
          </a:xfrm>
          <a:prstGeom prst="rect">
            <a:avLst/>
          </a:prstGeom>
        </p:spPr>
        <p:txBody>
          <a:bodyPr anchor="t" rtlCol="false" tIns="0" lIns="0" bIns="0" rIns="0">
            <a:spAutoFit/>
          </a:bodyPr>
          <a:lstStyle/>
          <a:p>
            <a:pPr algn="ctr">
              <a:lnSpc>
                <a:spcPts val="4862"/>
              </a:lnSpc>
            </a:pPr>
            <a:r>
              <a:rPr lang="en-US" sz="3473" b="true">
                <a:solidFill>
                  <a:srgbClr val="442816"/>
                </a:solidFill>
                <a:latin typeface="Childos Arabic Bold"/>
                <a:ea typeface="Childos Arabic Bold"/>
                <a:cs typeface="Childos Arabic Bold"/>
                <a:sym typeface="Childos Arabic Bold"/>
              </a:rPr>
              <a:t>Timestamp:</a:t>
            </a:r>
          </a:p>
          <a:p>
            <a:pPr algn="ctr">
              <a:lnSpc>
                <a:spcPts val="4862"/>
              </a:lnSpc>
            </a:pPr>
            <a:r>
              <a:rPr lang="en-US" b="true" sz="3473">
                <a:solidFill>
                  <a:srgbClr val="442816"/>
                </a:solidFill>
                <a:latin typeface="Childos Arabic Bold"/>
                <a:ea typeface="Childos Arabic Bold"/>
                <a:cs typeface="Childos Arabic Bold"/>
                <a:sym typeface="Childos Arabic Bold"/>
              </a:rPr>
              <a:t>1:02-1:18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1666590"/>
            <a:ext cx="5493463" cy="13620180"/>
            <a:chOff x="0" y="0"/>
            <a:chExt cx="1446838" cy="3587208"/>
          </a:xfrm>
        </p:grpSpPr>
        <p:sp>
          <p:nvSpPr>
            <p:cNvPr name="Freeform 10" id="10"/>
            <p:cNvSpPr/>
            <p:nvPr/>
          </p:nvSpPr>
          <p:spPr>
            <a:xfrm flipH="false" flipV="false" rot="0">
              <a:off x="0" y="0"/>
              <a:ext cx="1446838" cy="3587208"/>
            </a:xfrm>
            <a:custGeom>
              <a:avLst/>
              <a:gdLst/>
              <a:ahLst/>
              <a:cxnLst/>
              <a:rect r="r" b="b" t="t" l="l"/>
              <a:pathLst>
                <a:path h="3587208" w="1446838">
                  <a:moveTo>
                    <a:pt x="0" y="0"/>
                  </a:moveTo>
                  <a:lnTo>
                    <a:pt x="1446838" y="0"/>
                  </a:lnTo>
                  <a:lnTo>
                    <a:pt x="1446838" y="3587208"/>
                  </a:lnTo>
                  <a:lnTo>
                    <a:pt x="0" y="3587208"/>
                  </a:lnTo>
                  <a:close/>
                </a:path>
              </a:pathLst>
            </a:custGeom>
            <a:solidFill>
              <a:srgbClr val="FCCE5D"/>
            </a:solidFill>
            <a:ln cap="sq">
              <a:noFill/>
              <a:prstDash val="solid"/>
              <a:miter/>
            </a:ln>
          </p:spPr>
        </p:sp>
        <p:sp>
          <p:nvSpPr>
            <p:cNvPr name="TextBox 11" id="11"/>
            <p:cNvSpPr txBox="true"/>
            <p:nvPr/>
          </p:nvSpPr>
          <p:spPr>
            <a:xfrm>
              <a:off x="0" y="-38100"/>
              <a:ext cx="1446838" cy="362530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036904" y="-356962"/>
            <a:ext cx="346521" cy="11000925"/>
            <a:chOff x="0" y="0"/>
            <a:chExt cx="462027" cy="14667900"/>
          </a:xfrm>
        </p:grpSpPr>
        <p:sp>
          <p:nvSpPr>
            <p:cNvPr name="Freeform 13" id="13"/>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2717161" y="11488711"/>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283299" y="321583"/>
            <a:ext cx="5783925" cy="6489677"/>
          </a:xfrm>
          <a:custGeom>
            <a:avLst/>
            <a:gdLst/>
            <a:ahLst/>
            <a:cxnLst/>
            <a:rect r="r" b="b" t="t" l="l"/>
            <a:pathLst>
              <a:path h="6489677" w="5783925">
                <a:moveTo>
                  <a:pt x="0" y="0"/>
                </a:moveTo>
                <a:lnTo>
                  <a:pt x="5783925" y="0"/>
                </a:lnTo>
                <a:lnTo>
                  <a:pt x="5783925" y="6489677"/>
                </a:lnTo>
                <a:lnTo>
                  <a:pt x="0" y="64896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811833" y="6243056"/>
            <a:ext cx="8848737" cy="4789379"/>
          </a:xfrm>
          <a:custGeom>
            <a:avLst/>
            <a:gdLst/>
            <a:ahLst/>
            <a:cxnLst/>
            <a:rect r="r" b="b" t="t" l="l"/>
            <a:pathLst>
              <a:path h="4789379" w="8848737">
                <a:moveTo>
                  <a:pt x="0" y="0"/>
                </a:moveTo>
                <a:lnTo>
                  <a:pt x="8848737" y="0"/>
                </a:lnTo>
                <a:lnTo>
                  <a:pt x="8848737" y="4789379"/>
                </a:lnTo>
                <a:lnTo>
                  <a:pt x="0" y="47893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5369729" y="1652750"/>
            <a:ext cx="11758705" cy="1633239"/>
          </a:xfrm>
          <a:prstGeom prst="rect">
            <a:avLst/>
          </a:prstGeom>
        </p:spPr>
        <p:txBody>
          <a:bodyPr anchor="t" rtlCol="false" tIns="0" lIns="0" bIns="0" rIns="0">
            <a:spAutoFit/>
          </a:bodyPr>
          <a:lstStyle/>
          <a:p>
            <a:pPr algn="ctr">
              <a:lnSpc>
                <a:spcPts val="12321"/>
              </a:lnSpc>
            </a:pPr>
            <a:r>
              <a:rPr lang="en-US" sz="11847">
                <a:solidFill>
                  <a:srgbClr val="442816"/>
                </a:solidFill>
                <a:latin typeface="Balmy"/>
                <a:ea typeface="Balmy"/>
                <a:cs typeface="Balmy"/>
                <a:sym typeface="Balmy"/>
              </a:rPr>
              <a:t>WE WILL COVER...</a:t>
            </a:r>
          </a:p>
        </p:txBody>
      </p:sp>
      <p:grpSp>
        <p:nvGrpSpPr>
          <p:cNvPr name="Group 19" id="19"/>
          <p:cNvGrpSpPr/>
          <p:nvPr/>
        </p:nvGrpSpPr>
        <p:grpSpPr>
          <a:xfrm rot="0">
            <a:off x="5369729" y="5360622"/>
            <a:ext cx="10267278" cy="1030030"/>
            <a:chOff x="0" y="0"/>
            <a:chExt cx="13689704" cy="1373373"/>
          </a:xfrm>
        </p:grpSpPr>
        <p:sp>
          <p:nvSpPr>
            <p:cNvPr name="TextBox 20" id="20"/>
            <p:cNvSpPr txBox="true"/>
            <p:nvPr/>
          </p:nvSpPr>
          <p:spPr>
            <a:xfrm rot="0">
              <a:off x="2025668" y="208034"/>
              <a:ext cx="11664036" cy="63054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Problem/solution overview</a:t>
              </a:r>
            </a:p>
          </p:txBody>
        </p:sp>
        <p:sp>
          <p:nvSpPr>
            <p:cNvPr name="TextBox 21" id="21"/>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02</a:t>
              </a:r>
            </a:p>
          </p:txBody>
        </p:sp>
      </p:grpSp>
      <p:grpSp>
        <p:nvGrpSpPr>
          <p:cNvPr name="Group 22" id="22"/>
          <p:cNvGrpSpPr/>
          <p:nvPr/>
        </p:nvGrpSpPr>
        <p:grpSpPr>
          <a:xfrm rot="0">
            <a:off x="5369729" y="6484168"/>
            <a:ext cx="10267278" cy="1030030"/>
            <a:chOff x="0" y="0"/>
            <a:chExt cx="13689704" cy="1373373"/>
          </a:xfrm>
        </p:grpSpPr>
        <p:sp>
          <p:nvSpPr>
            <p:cNvPr name="TextBox 23" id="23"/>
            <p:cNvSpPr txBox="true"/>
            <p:nvPr/>
          </p:nvSpPr>
          <p:spPr>
            <a:xfrm rot="0">
              <a:off x="2025668" y="208034"/>
              <a:ext cx="11664036" cy="62456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Market research</a:t>
              </a:r>
            </a:p>
          </p:txBody>
        </p:sp>
        <p:sp>
          <p:nvSpPr>
            <p:cNvPr name="TextBox 24" id="24"/>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03</a:t>
              </a:r>
            </a:p>
          </p:txBody>
        </p:sp>
      </p:grpSp>
      <p:grpSp>
        <p:nvGrpSpPr>
          <p:cNvPr name="Group 25" id="25"/>
          <p:cNvGrpSpPr/>
          <p:nvPr/>
        </p:nvGrpSpPr>
        <p:grpSpPr>
          <a:xfrm rot="0">
            <a:off x="5369729" y="7607715"/>
            <a:ext cx="10267278" cy="1030030"/>
            <a:chOff x="0" y="0"/>
            <a:chExt cx="13689704" cy="1373373"/>
          </a:xfrm>
        </p:grpSpPr>
        <p:sp>
          <p:nvSpPr>
            <p:cNvPr name="TextBox 26" id="26"/>
            <p:cNvSpPr txBox="true"/>
            <p:nvPr/>
          </p:nvSpPr>
          <p:spPr>
            <a:xfrm rot="0">
              <a:off x="2025668" y="208034"/>
              <a:ext cx="11664036" cy="63054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Values in design </a:t>
              </a:r>
            </a:p>
          </p:txBody>
        </p:sp>
        <p:sp>
          <p:nvSpPr>
            <p:cNvPr name="TextBox 27" id="27"/>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04</a:t>
              </a:r>
            </a:p>
          </p:txBody>
        </p:sp>
      </p:grpSp>
      <p:grpSp>
        <p:nvGrpSpPr>
          <p:cNvPr name="Group 28" id="28"/>
          <p:cNvGrpSpPr/>
          <p:nvPr/>
        </p:nvGrpSpPr>
        <p:grpSpPr>
          <a:xfrm rot="0">
            <a:off x="12526883" y="4284700"/>
            <a:ext cx="10267278" cy="1030030"/>
            <a:chOff x="0" y="0"/>
            <a:chExt cx="13689704" cy="1373373"/>
          </a:xfrm>
        </p:grpSpPr>
        <p:sp>
          <p:nvSpPr>
            <p:cNvPr name="TextBox 29" id="29"/>
            <p:cNvSpPr txBox="true"/>
            <p:nvPr/>
          </p:nvSpPr>
          <p:spPr>
            <a:xfrm rot="0">
              <a:off x="2025668" y="208034"/>
              <a:ext cx="11664036" cy="63054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Tasks</a:t>
              </a:r>
            </a:p>
          </p:txBody>
        </p:sp>
        <p:sp>
          <p:nvSpPr>
            <p:cNvPr name="TextBox 30" id="30"/>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05</a:t>
              </a:r>
            </a:p>
          </p:txBody>
        </p:sp>
      </p:grpSp>
      <p:grpSp>
        <p:nvGrpSpPr>
          <p:cNvPr name="Group 31" id="31"/>
          <p:cNvGrpSpPr/>
          <p:nvPr/>
        </p:nvGrpSpPr>
        <p:grpSpPr>
          <a:xfrm rot="0">
            <a:off x="12526883" y="5406513"/>
            <a:ext cx="10267278" cy="1030030"/>
            <a:chOff x="0" y="0"/>
            <a:chExt cx="13689704" cy="1373373"/>
          </a:xfrm>
        </p:grpSpPr>
        <p:sp>
          <p:nvSpPr>
            <p:cNvPr name="TextBox 32" id="32"/>
            <p:cNvSpPr txBox="true"/>
            <p:nvPr/>
          </p:nvSpPr>
          <p:spPr>
            <a:xfrm rot="0">
              <a:off x="2025668" y="208034"/>
              <a:ext cx="11664036" cy="63054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Storyboards</a:t>
              </a:r>
            </a:p>
          </p:txBody>
        </p:sp>
        <p:sp>
          <p:nvSpPr>
            <p:cNvPr name="TextBox 33" id="33"/>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06</a:t>
              </a:r>
            </a:p>
          </p:txBody>
        </p:sp>
      </p:grpSp>
      <p:grpSp>
        <p:nvGrpSpPr>
          <p:cNvPr name="Group 34" id="34"/>
          <p:cNvGrpSpPr/>
          <p:nvPr/>
        </p:nvGrpSpPr>
        <p:grpSpPr>
          <a:xfrm rot="0">
            <a:off x="12526883" y="6531793"/>
            <a:ext cx="10267278" cy="1030030"/>
            <a:chOff x="0" y="0"/>
            <a:chExt cx="13689704" cy="1373373"/>
          </a:xfrm>
        </p:grpSpPr>
        <p:sp>
          <p:nvSpPr>
            <p:cNvPr name="TextBox 35" id="35"/>
            <p:cNvSpPr txBox="true"/>
            <p:nvPr/>
          </p:nvSpPr>
          <p:spPr>
            <a:xfrm rot="0">
              <a:off x="2025668" y="208034"/>
              <a:ext cx="11664036" cy="63054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Video</a:t>
              </a:r>
            </a:p>
          </p:txBody>
        </p:sp>
        <p:sp>
          <p:nvSpPr>
            <p:cNvPr name="TextBox 36" id="36"/>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07</a:t>
              </a:r>
            </a:p>
          </p:txBody>
        </p:sp>
      </p:grpSp>
      <p:grpSp>
        <p:nvGrpSpPr>
          <p:cNvPr name="Group 37" id="37"/>
          <p:cNvGrpSpPr/>
          <p:nvPr/>
        </p:nvGrpSpPr>
        <p:grpSpPr>
          <a:xfrm rot="0">
            <a:off x="12526883" y="7657074"/>
            <a:ext cx="10267278" cy="1030030"/>
            <a:chOff x="0" y="0"/>
            <a:chExt cx="13689704" cy="1373373"/>
          </a:xfrm>
        </p:grpSpPr>
        <p:sp>
          <p:nvSpPr>
            <p:cNvPr name="TextBox 38" id="38"/>
            <p:cNvSpPr txBox="true"/>
            <p:nvPr/>
          </p:nvSpPr>
          <p:spPr>
            <a:xfrm rot="0">
              <a:off x="2025668" y="208034"/>
              <a:ext cx="11664036" cy="63054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Appendix</a:t>
              </a:r>
            </a:p>
          </p:txBody>
        </p:sp>
        <p:sp>
          <p:nvSpPr>
            <p:cNvPr name="TextBox 39" id="39"/>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08</a:t>
              </a:r>
            </a:p>
          </p:txBody>
        </p:sp>
      </p:grpSp>
      <p:sp>
        <p:nvSpPr>
          <p:cNvPr name="AutoShape 40" id="40"/>
          <p:cNvSpPr/>
          <p:nvPr/>
        </p:nvSpPr>
        <p:spPr>
          <a:xfrm>
            <a:off x="12238907" y="3985038"/>
            <a:ext cx="0" cy="5001728"/>
          </a:xfrm>
          <a:prstGeom prst="line">
            <a:avLst/>
          </a:prstGeom>
          <a:ln cap="flat" w="38100">
            <a:solidFill>
              <a:srgbClr val="000000"/>
            </a:solidFill>
            <a:prstDash val="sysDash"/>
            <a:headEnd type="none" len="sm" w="sm"/>
            <a:tailEnd type="none" len="sm" w="sm"/>
          </a:ln>
        </p:spPr>
      </p:sp>
      <p:grpSp>
        <p:nvGrpSpPr>
          <p:cNvPr name="Group 41" id="41"/>
          <p:cNvGrpSpPr/>
          <p:nvPr/>
        </p:nvGrpSpPr>
        <p:grpSpPr>
          <a:xfrm rot="0">
            <a:off x="5369729" y="4286433"/>
            <a:ext cx="10267278" cy="1030030"/>
            <a:chOff x="0" y="0"/>
            <a:chExt cx="13689704" cy="1373373"/>
          </a:xfrm>
        </p:grpSpPr>
        <p:sp>
          <p:nvSpPr>
            <p:cNvPr name="TextBox 42" id="42"/>
            <p:cNvSpPr txBox="true"/>
            <p:nvPr/>
          </p:nvSpPr>
          <p:spPr>
            <a:xfrm rot="0">
              <a:off x="2025668" y="208034"/>
              <a:ext cx="11664036" cy="630540"/>
            </a:xfrm>
            <a:prstGeom prst="rect">
              <a:avLst/>
            </a:prstGeom>
          </p:spPr>
          <p:txBody>
            <a:bodyPr anchor="t" rtlCol="false" tIns="0" lIns="0" bIns="0" rIns="0">
              <a:spAutoFit/>
            </a:bodyPr>
            <a:lstStyle/>
            <a:p>
              <a:pPr algn="l">
                <a:lnSpc>
                  <a:spcPts val="3858"/>
                </a:lnSpc>
                <a:spcBef>
                  <a:spcPct val="0"/>
                </a:spcBef>
              </a:pPr>
              <a:r>
                <a:rPr lang="en-US" sz="2756">
                  <a:solidFill>
                    <a:srgbClr val="442816"/>
                  </a:solidFill>
                  <a:latin typeface="Childos Arabic"/>
                  <a:ea typeface="Childos Arabic"/>
                  <a:cs typeface="Childos Arabic"/>
                  <a:sym typeface="Childos Arabic"/>
                </a:rPr>
                <a:t>Project name &amp; value proposition</a:t>
              </a:r>
            </a:p>
          </p:txBody>
        </p:sp>
        <p:sp>
          <p:nvSpPr>
            <p:cNvPr name="TextBox 43" id="43"/>
            <p:cNvSpPr txBox="true"/>
            <p:nvPr/>
          </p:nvSpPr>
          <p:spPr>
            <a:xfrm rot="0">
              <a:off x="0" y="85725"/>
              <a:ext cx="1712340" cy="1287648"/>
            </a:xfrm>
            <a:prstGeom prst="rect">
              <a:avLst/>
            </a:prstGeom>
          </p:spPr>
          <p:txBody>
            <a:bodyPr anchor="t" rtlCol="false" tIns="0" lIns="0" bIns="0" rIns="0">
              <a:spAutoFit/>
            </a:bodyPr>
            <a:lstStyle/>
            <a:p>
              <a:pPr algn="ctr">
                <a:lnSpc>
                  <a:spcPts val="7069"/>
                </a:lnSpc>
              </a:pPr>
              <a:r>
                <a:rPr lang="en-US" sz="6797">
                  <a:solidFill>
                    <a:srgbClr val="442816"/>
                  </a:solidFill>
                  <a:latin typeface="Balmy"/>
                  <a:ea typeface="Balmy"/>
                  <a:cs typeface="Balmy"/>
                  <a:sym typeface="Balmy"/>
                </a:rPr>
                <a:t>01</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7928709" y="0"/>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5859047" y="0"/>
            <a:ext cx="13787757" cy="11061757"/>
            <a:chOff x="0" y="0"/>
            <a:chExt cx="18383676" cy="14749009"/>
          </a:xfrm>
        </p:grpSpPr>
        <p:sp>
          <p:nvSpPr>
            <p:cNvPr name="Freeform 8" id="8"/>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2" id="12"/>
          <p:cNvSpPr txBox="true"/>
          <p:nvPr/>
        </p:nvSpPr>
        <p:spPr>
          <a:xfrm rot="0">
            <a:off x="782689" y="1095375"/>
            <a:ext cx="16138824" cy="1134110"/>
          </a:xfrm>
          <a:prstGeom prst="rect">
            <a:avLst/>
          </a:prstGeom>
        </p:spPr>
        <p:txBody>
          <a:bodyPr anchor="t" rtlCol="false" tIns="0" lIns="0" bIns="0" rIns="0">
            <a:spAutoFit/>
          </a:bodyPr>
          <a:lstStyle/>
          <a:p>
            <a:pPr algn="ctr">
              <a:lnSpc>
                <a:spcPts val="5200"/>
              </a:lnSpc>
            </a:pPr>
            <a:r>
              <a:rPr lang="en-US" sz="5000">
                <a:solidFill>
                  <a:srgbClr val="442816"/>
                </a:solidFill>
                <a:latin typeface="Balmy"/>
                <a:ea typeface="Balmy"/>
                <a:cs typeface="Balmy"/>
                <a:sym typeface="Balmy"/>
              </a:rPr>
              <a:t>TasK (Moderate):</a:t>
            </a:r>
          </a:p>
          <a:p>
            <a:pPr algn="ctr">
              <a:lnSpc>
                <a:spcPts val="3640"/>
              </a:lnSpc>
            </a:pPr>
            <a:r>
              <a:rPr lang="en-US" sz="3500">
                <a:solidFill>
                  <a:srgbClr val="442816"/>
                </a:solidFill>
                <a:latin typeface="Balmy"/>
                <a:ea typeface="Balmy"/>
                <a:cs typeface="Balmy"/>
                <a:sym typeface="Balmy"/>
              </a:rPr>
              <a:t>Students want to share information and help each other</a:t>
            </a:r>
            <a:r>
              <a:rPr lang="en-US" sz="3500">
                <a:solidFill>
                  <a:srgbClr val="442816"/>
                </a:solidFill>
                <a:latin typeface="Balmy"/>
                <a:ea typeface="Balmy"/>
                <a:cs typeface="Balmy"/>
                <a:sym typeface="Balmy"/>
              </a:rPr>
              <a:t> </a:t>
            </a:r>
          </a:p>
        </p:txBody>
      </p:sp>
      <p:sp>
        <p:nvSpPr>
          <p:cNvPr name="TextBox 13" id="13"/>
          <p:cNvSpPr txBox="true"/>
          <p:nvPr/>
        </p:nvSpPr>
        <p:spPr>
          <a:xfrm rot="0">
            <a:off x="3782691" y="3216427"/>
            <a:ext cx="11064630" cy="2454957"/>
          </a:xfrm>
          <a:prstGeom prst="rect">
            <a:avLst/>
          </a:prstGeom>
        </p:spPr>
        <p:txBody>
          <a:bodyPr anchor="t" rtlCol="false" tIns="0" lIns="0" bIns="0" rIns="0">
            <a:spAutoFit/>
          </a:bodyPr>
          <a:lstStyle/>
          <a:p>
            <a:pPr algn="ctr">
              <a:lnSpc>
                <a:spcPts val="4862"/>
              </a:lnSpc>
            </a:pPr>
            <a:r>
              <a:rPr lang="en-US" sz="3473" b="true">
                <a:solidFill>
                  <a:srgbClr val="442816"/>
                </a:solidFill>
                <a:latin typeface="Childos Arabic Bold"/>
                <a:ea typeface="Childos Arabic Bold"/>
                <a:cs typeface="Childos Arabic Bold"/>
                <a:sym typeface="Childos Arabic Bold"/>
              </a:rPr>
              <a:t>Why this is Moderate:</a:t>
            </a:r>
          </a:p>
          <a:p>
            <a:pPr algn="ctr">
              <a:lnSpc>
                <a:spcPts val="4862"/>
              </a:lnSpc>
            </a:pPr>
            <a:r>
              <a:rPr lang="en-US" sz="3473">
                <a:solidFill>
                  <a:srgbClr val="442816"/>
                </a:solidFill>
                <a:latin typeface="Childos Arabic"/>
                <a:ea typeface="Childos Arabic"/>
                <a:cs typeface="Childos Arabic"/>
                <a:sym typeface="Childos Arabic"/>
              </a:rPr>
              <a:t>Students are not forced to talk to or share any resources with other students, but having other students in the same class/counselor will increase collaboration.</a:t>
            </a:r>
          </a:p>
        </p:txBody>
      </p:sp>
      <p:sp>
        <p:nvSpPr>
          <p:cNvPr name="TextBox 14" id="14"/>
          <p:cNvSpPr txBox="true"/>
          <p:nvPr/>
        </p:nvSpPr>
        <p:spPr>
          <a:xfrm rot="0">
            <a:off x="3782691" y="6945499"/>
            <a:ext cx="11064630" cy="1235757"/>
          </a:xfrm>
          <a:prstGeom prst="rect">
            <a:avLst/>
          </a:prstGeom>
        </p:spPr>
        <p:txBody>
          <a:bodyPr anchor="t" rtlCol="false" tIns="0" lIns="0" bIns="0" rIns="0">
            <a:spAutoFit/>
          </a:bodyPr>
          <a:lstStyle/>
          <a:p>
            <a:pPr algn="ctr">
              <a:lnSpc>
                <a:spcPts val="4862"/>
              </a:lnSpc>
            </a:pPr>
            <a:r>
              <a:rPr lang="en-US" sz="3473" b="true">
                <a:solidFill>
                  <a:srgbClr val="442816"/>
                </a:solidFill>
                <a:latin typeface="Childos Arabic Bold"/>
                <a:ea typeface="Childos Arabic Bold"/>
                <a:cs typeface="Childos Arabic Bold"/>
                <a:sym typeface="Childos Arabic Bold"/>
              </a:rPr>
              <a:t>Timestamp:</a:t>
            </a:r>
          </a:p>
          <a:p>
            <a:pPr algn="ctr">
              <a:lnSpc>
                <a:spcPts val="4862"/>
              </a:lnSpc>
            </a:pPr>
            <a:r>
              <a:rPr lang="en-US" b="true" sz="3473">
                <a:solidFill>
                  <a:srgbClr val="442816"/>
                </a:solidFill>
                <a:latin typeface="Childos Arabic Bold"/>
                <a:ea typeface="Childos Arabic Bold"/>
                <a:cs typeface="Childos Arabic Bold"/>
                <a:sym typeface="Childos Arabic Bold"/>
              </a:rPr>
              <a:t>1:27-1:37</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7928709" y="0"/>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5859047" y="0"/>
            <a:ext cx="13787757" cy="11061757"/>
            <a:chOff x="0" y="0"/>
            <a:chExt cx="18383676" cy="14749009"/>
          </a:xfrm>
        </p:grpSpPr>
        <p:sp>
          <p:nvSpPr>
            <p:cNvPr name="Freeform 8" id="8"/>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2" id="12"/>
          <p:cNvSpPr txBox="true"/>
          <p:nvPr/>
        </p:nvSpPr>
        <p:spPr>
          <a:xfrm rot="0">
            <a:off x="782689" y="1095375"/>
            <a:ext cx="16138824" cy="1134110"/>
          </a:xfrm>
          <a:prstGeom prst="rect">
            <a:avLst/>
          </a:prstGeom>
        </p:spPr>
        <p:txBody>
          <a:bodyPr anchor="t" rtlCol="false" tIns="0" lIns="0" bIns="0" rIns="0">
            <a:spAutoFit/>
          </a:bodyPr>
          <a:lstStyle/>
          <a:p>
            <a:pPr algn="ctr">
              <a:lnSpc>
                <a:spcPts val="5200"/>
              </a:lnSpc>
            </a:pPr>
            <a:r>
              <a:rPr lang="en-US" sz="5000">
                <a:solidFill>
                  <a:srgbClr val="442816"/>
                </a:solidFill>
                <a:latin typeface="Balmy"/>
                <a:ea typeface="Balmy"/>
                <a:cs typeface="Balmy"/>
                <a:sym typeface="Balmy"/>
              </a:rPr>
              <a:t>TasK (Complex):</a:t>
            </a:r>
          </a:p>
          <a:p>
            <a:pPr algn="ctr">
              <a:lnSpc>
                <a:spcPts val="3640"/>
              </a:lnSpc>
            </a:pPr>
            <a:r>
              <a:rPr lang="en-US" sz="3500">
                <a:solidFill>
                  <a:srgbClr val="442816"/>
                </a:solidFill>
                <a:latin typeface="Balmy"/>
                <a:ea typeface="Balmy"/>
                <a:cs typeface="Balmy"/>
                <a:sym typeface="Balmy"/>
              </a:rPr>
              <a:t>Counselors want to stay organized and track their progress</a:t>
            </a:r>
          </a:p>
        </p:txBody>
      </p:sp>
      <p:sp>
        <p:nvSpPr>
          <p:cNvPr name="TextBox 13" id="13"/>
          <p:cNvSpPr txBox="true"/>
          <p:nvPr/>
        </p:nvSpPr>
        <p:spPr>
          <a:xfrm rot="0">
            <a:off x="3782691" y="2722505"/>
            <a:ext cx="11064630" cy="3674157"/>
          </a:xfrm>
          <a:prstGeom prst="rect">
            <a:avLst/>
          </a:prstGeom>
        </p:spPr>
        <p:txBody>
          <a:bodyPr anchor="t" rtlCol="false" tIns="0" lIns="0" bIns="0" rIns="0">
            <a:spAutoFit/>
          </a:bodyPr>
          <a:lstStyle/>
          <a:p>
            <a:pPr algn="ctr">
              <a:lnSpc>
                <a:spcPts val="4862"/>
              </a:lnSpc>
            </a:pPr>
            <a:r>
              <a:rPr lang="en-US" sz="3473" b="true">
                <a:solidFill>
                  <a:srgbClr val="442816"/>
                </a:solidFill>
                <a:latin typeface="Childos Arabic Bold"/>
                <a:ea typeface="Childos Arabic Bold"/>
                <a:cs typeface="Childos Arabic Bold"/>
                <a:sym typeface="Childos Arabic Bold"/>
              </a:rPr>
              <a:t>Why this is Complex:</a:t>
            </a:r>
          </a:p>
          <a:p>
            <a:pPr algn="ctr">
              <a:lnSpc>
                <a:spcPts val="4862"/>
              </a:lnSpc>
            </a:pPr>
            <a:r>
              <a:rPr lang="en-US" sz="3473">
                <a:solidFill>
                  <a:srgbClr val="442816"/>
                </a:solidFill>
                <a:latin typeface="Childos Arabic"/>
                <a:ea typeface="Childos Arabic"/>
                <a:cs typeface="Childos Arabic"/>
                <a:sym typeface="Childos Arabic"/>
              </a:rPr>
              <a:t>Typically, it is the responsibility of the counselor to stay organized and track their lessons. Adding capabilities will enhance their organizational skills and support users who choose to keep lessons on our platform and are looking for easy-to-use tools. </a:t>
            </a:r>
          </a:p>
        </p:txBody>
      </p:sp>
      <p:sp>
        <p:nvSpPr>
          <p:cNvPr name="TextBox 14" id="14"/>
          <p:cNvSpPr txBox="true"/>
          <p:nvPr/>
        </p:nvSpPr>
        <p:spPr>
          <a:xfrm rot="0">
            <a:off x="3782691" y="7161340"/>
            <a:ext cx="11064630" cy="1235757"/>
          </a:xfrm>
          <a:prstGeom prst="rect">
            <a:avLst/>
          </a:prstGeom>
        </p:spPr>
        <p:txBody>
          <a:bodyPr anchor="t" rtlCol="false" tIns="0" lIns="0" bIns="0" rIns="0">
            <a:spAutoFit/>
          </a:bodyPr>
          <a:lstStyle/>
          <a:p>
            <a:pPr algn="ctr">
              <a:lnSpc>
                <a:spcPts val="4862"/>
              </a:lnSpc>
            </a:pPr>
            <a:r>
              <a:rPr lang="en-US" sz="3473" b="true">
                <a:solidFill>
                  <a:srgbClr val="442816"/>
                </a:solidFill>
                <a:latin typeface="Childos Arabic Bold"/>
                <a:ea typeface="Childos Arabic Bold"/>
                <a:cs typeface="Childos Arabic Bold"/>
                <a:sym typeface="Childos Arabic Bold"/>
              </a:rPr>
              <a:t>Timestamp:</a:t>
            </a:r>
          </a:p>
          <a:p>
            <a:pPr algn="ctr">
              <a:lnSpc>
                <a:spcPts val="4862"/>
              </a:lnSpc>
            </a:pPr>
            <a:r>
              <a:rPr lang="en-US" b="true" sz="3473">
                <a:solidFill>
                  <a:srgbClr val="442816"/>
                </a:solidFill>
                <a:latin typeface="Childos Arabic Bold"/>
                <a:ea typeface="Childos Arabic Bold"/>
                <a:cs typeface="Childos Arabic Bold"/>
                <a:sym typeface="Childos Arabic Bold"/>
              </a:rPr>
              <a:t>1:18-1:26</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851666"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452495" y="-469348"/>
            <a:ext cx="19192990" cy="2981163"/>
            <a:chOff x="0" y="0"/>
            <a:chExt cx="4660506" cy="723896"/>
          </a:xfrm>
        </p:grpSpPr>
        <p:sp>
          <p:nvSpPr>
            <p:cNvPr name="Freeform 9" id="9"/>
            <p:cNvSpPr/>
            <p:nvPr/>
          </p:nvSpPr>
          <p:spPr>
            <a:xfrm flipH="false" flipV="false" rot="0">
              <a:off x="10160" y="16510"/>
              <a:ext cx="4637646" cy="695956"/>
            </a:xfrm>
            <a:custGeom>
              <a:avLst/>
              <a:gdLst/>
              <a:ahLst/>
              <a:cxnLst/>
              <a:rect r="r" b="b" t="t" l="l"/>
              <a:pathLst>
                <a:path h="695956" w="4637646">
                  <a:moveTo>
                    <a:pt x="4637646" y="695956"/>
                  </a:moveTo>
                  <a:lnTo>
                    <a:pt x="0" y="688336"/>
                  </a:lnTo>
                  <a:lnTo>
                    <a:pt x="0" y="254603"/>
                  </a:lnTo>
                  <a:lnTo>
                    <a:pt x="17780" y="19050"/>
                  </a:lnTo>
                  <a:lnTo>
                    <a:pt x="2310582" y="0"/>
                  </a:lnTo>
                  <a:lnTo>
                    <a:pt x="4618596" y="5080"/>
                  </a:lnTo>
                  <a:close/>
                </a:path>
              </a:pathLst>
            </a:custGeom>
            <a:solidFill>
              <a:srgbClr val="FCCE5D"/>
            </a:solidFill>
          </p:spPr>
        </p:sp>
        <p:sp>
          <p:nvSpPr>
            <p:cNvPr name="Freeform 10" id="10"/>
            <p:cNvSpPr/>
            <p:nvPr/>
          </p:nvSpPr>
          <p:spPr>
            <a:xfrm flipH="false" flipV="false" rot="0">
              <a:off x="-3810" y="0"/>
              <a:ext cx="4666856" cy="722626"/>
            </a:xfrm>
            <a:custGeom>
              <a:avLst/>
              <a:gdLst/>
              <a:ahLst/>
              <a:cxnLst/>
              <a:rect r="r" b="b" t="t" l="l"/>
              <a:pathLst>
                <a:path h="722626" w="4666856">
                  <a:moveTo>
                    <a:pt x="4632566" y="21590"/>
                  </a:moveTo>
                  <a:cubicBezTo>
                    <a:pt x="4633836" y="34290"/>
                    <a:pt x="4633836" y="44450"/>
                    <a:pt x="4635106" y="54610"/>
                  </a:cubicBezTo>
                  <a:cubicBezTo>
                    <a:pt x="4637646" y="73572"/>
                    <a:pt x="4638916" y="86933"/>
                    <a:pt x="4641456" y="99816"/>
                  </a:cubicBezTo>
                  <a:cubicBezTo>
                    <a:pt x="4641456" y="118425"/>
                    <a:pt x="4654156" y="485353"/>
                    <a:pt x="4660506" y="503962"/>
                  </a:cubicBezTo>
                  <a:cubicBezTo>
                    <a:pt x="4666856" y="532114"/>
                    <a:pt x="4663046" y="560743"/>
                    <a:pt x="4663046" y="588895"/>
                  </a:cubicBezTo>
                  <a:cubicBezTo>
                    <a:pt x="4663046" y="613707"/>
                    <a:pt x="4664316" y="636610"/>
                    <a:pt x="4665586" y="661666"/>
                  </a:cubicBezTo>
                  <a:cubicBezTo>
                    <a:pt x="4665586" y="683256"/>
                    <a:pt x="4665586" y="697226"/>
                    <a:pt x="4665586" y="721356"/>
                  </a:cubicBezTo>
                  <a:cubicBezTo>
                    <a:pt x="4642726" y="721356"/>
                    <a:pt x="4622406" y="722626"/>
                    <a:pt x="4592510" y="721356"/>
                  </a:cubicBezTo>
                  <a:cubicBezTo>
                    <a:pt x="4357769" y="716276"/>
                    <a:pt x="4119417" y="722626"/>
                    <a:pt x="3884676" y="717546"/>
                  </a:cubicBezTo>
                  <a:cubicBezTo>
                    <a:pt x="3743831" y="713736"/>
                    <a:pt x="3606598" y="716276"/>
                    <a:pt x="3465754" y="713736"/>
                  </a:cubicBezTo>
                  <a:cubicBezTo>
                    <a:pt x="3400748" y="712466"/>
                    <a:pt x="3335743" y="711196"/>
                    <a:pt x="3270738" y="709926"/>
                  </a:cubicBezTo>
                  <a:cubicBezTo>
                    <a:pt x="3231013" y="709926"/>
                    <a:pt x="3194899" y="711196"/>
                    <a:pt x="3155173" y="711196"/>
                  </a:cubicBezTo>
                  <a:cubicBezTo>
                    <a:pt x="3054054" y="709926"/>
                    <a:pt x="2775977" y="711196"/>
                    <a:pt x="2674858" y="709926"/>
                  </a:cubicBezTo>
                  <a:cubicBezTo>
                    <a:pt x="2602630" y="708656"/>
                    <a:pt x="1158071" y="717546"/>
                    <a:pt x="1085843" y="716276"/>
                  </a:cubicBezTo>
                  <a:cubicBezTo>
                    <a:pt x="1067786" y="716276"/>
                    <a:pt x="1046118" y="717546"/>
                    <a:pt x="1028060" y="717546"/>
                  </a:cubicBezTo>
                  <a:cubicBezTo>
                    <a:pt x="984724" y="717546"/>
                    <a:pt x="944998" y="718816"/>
                    <a:pt x="901662" y="718816"/>
                  </a:cubicBezTo>
                  <a:cubicBezTo>
                    <a:pt x="793320" y="718816"/>
                    <a:pt x="688589" y="717546"/>
                    <a:pt x="580247" y="716276"/>
                  </a:cubicBezTo>
                  <a:cubicBezTo>
                    <a:pt x="515242" y="715006"/>
                    <a:pt x="450237" y="713736"/>
                    <a:pt x="388843" y="712466"/>
                  </a:cubicBezTo>
                  <a:cubicBezTo>
                    <a:pt x="273278" y="711196"/>
                    <a:pt x="157714" y="709926"/>
                    <a:pt x="48260" y="709926"/>
                  </a:cubicBezTo>
                  <a:cubicBezTo>
                    <a:pt x="38100" y="709926"/>
                    <a:pt x="29210" y="709926"/>
                    <a:pt x="19050" y="708656"/>
                  </a:cubicBezTo>
                  <a:cubicBezTo>
                    <a:pt x="10160" y="707386"/>
                    <a:pt x="5080" y="701036"/>
                    <a:pt x="7620" y="692146"/>
                  </a:cubicBezTo>
                  <a:cubicBezTo>
                    <a:pt x="16510" y="660467"/>
                    <a:pt x="12700" y="648539"/>
                    <a:pt x="11430" y="636133"/>
                  </a:cubicBezTo>
                  <a:cubicBezTo>
                    <a:pt x="10160" y="610844"/>
                    <a:pt x="6350" y="586032"/>
                    <a:pt x="7620" y="560743"/>
                  </a:cubicBezTo>
                  <a:cubicBezTo>
                    <a:pt x="5080" y="529251"/>
                    <a:pt x="0" y="139419"/>
                    <a:pt x="7620" y="107450"/>
                  </a:cubicBezTo>
                  <a:cubicBezTo>
                    <a:pt x="8890" y="101247"/>
                    <a:pt x="7620" y="94567"/>
                    <a:pt x="8890" y="88364"/>
                  </a:cubicBezTo>
                  <a:cubicBezTo>
                    <a:pt x="10160" y="78344"/>
                    <a:pt x="12700" y="67370"/>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704846"/>
                  </a:moveTo>
                  <a:cubicBezTo>
                    <a:pt x="4643996" y="688336"/>
                    <a:pt x="4645266" y="675636"/>
                    <a:pt x="4645266" y="662936"/>
                  </a:cubicBezTo>
                  <a:cubicBezTo>
                    <a:pt x="4643996" y="634224"/>
                    <a:pt x="4642726" y="608935"/>
                    <a:pt x="4642726" y="581738"/>
                  </a:cubicBezTo>
                  <a:cubicBezTo>
                    <a:pt x="4642726" y="569332"/>
                    <a:pt x="4645266" y="556926"/>
                    <a:pt x="4643996" y="544520"/>
                  </a:cubicBezTo>
                  <a:cubicBezTo>
                    <a:pt x="4643996" y="533068"/>
                    <a:pt x="4642726" y="521139"/>
                    <a:pt x="4641456" y="509688"/>
                  </a:cubicBezTo>
                  <a:cubicBezTo>
                    <a:pt x="4636376" y="492033"/>
                    <a:pt x="4624946" y="126536"/>
                    <a:pt x="4624946" y="108882"/>
                  </a:cubicBezTo>
                  <a:cubicBezTo>
                    <a:pt x="4622406" y="94090"/>
                    <a:pt x="4619866" y="78821"/>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5938"/>
                  </a:cubicBezTo>
                  <a:cubicBezTo>
                    <a:pt x="31750" y="74527"/>
                    <a:pt x="31750" y="83115"/>
                    <a:pt x="30480" y="91704"/>
                  </a:cubicBezTo>
                  <a:cubicBezTo>
                    <a:pt x="29210" y="106019"/>
                    <a:pt x="26670" y="119856"/>
                    <a:pt x="25400" y="134171"/>
                  </a:cubicBezTo>
                  <a:cubicBezTo>
                    <a:pt x="20320" y="149439"/>
                    <a:pt x="26670" y="522571"/>
                    <a:pt x="29210" y="537840"/>
                  </a:cubicBezTo>
                  <a:cubicBezTo>
                    <a:pt x="29210" y="554063"/>
                    <a:pt x="29210" y="570763"/>
                    <a:pt x="30480" y="586986"/>
                  </a:cubicBezTo>
                  <a:cubicBezTo>
                    <a:pt x="30480" y="598915"/>
                    <a:pt x="33020" y="610844"/>
                    <a:pt x="33020" y="622772"/>
                  </a:cubicBezTo>
                  <a:cubicBezTo>
                    <a:pt x="33020" y="635655"/>
                    <a:pt x="33020" y="648539"/>
                    <a:pt x="31750" y="662936"/>
                  </a:cubicBezTo>
                  <a:cubicBezTo>
                    <a:pt x="31750" y="666746"/>
                    <a:pt x="31750" y="669286"/>
                    <a:pt x="31750" y="673096"/>
                  </a:cubicBezTo>
                  <a:cubicBezTo>
                    <a:pt x="31750" y="683256"/>
                    <a:pt x="35560" y="687066"/>
                    <a:pt x="44450" y="687066"/>
                  </a:cubicBezTo>
                  <a:cubicBezTo>
                    <a:pt x="74652" y="687066"/>
                    <a:pt x="125211" y="688336"/>
                    <a:pt x="172159" y="688336"/>
                  </a:cubicBezTo>
                  <a:cubicBezTo>
                    <a:pt x="240776" y="688336"/>
                    <a:pt x="313004" y="685796"/>
                    <a:pt x="381620" y="688336"/>
                  </a:cubicBezTo>
                  <a:cubicBezTo>
                    <a:pt x="493574" y="692146"/>
                    <a:pt x="605527" y="694686"/>
                    <a:pt x="717480" y="693416"/>
                  </a:cubicBezTo>
                  <a:cubicBezTo>
                    <a:pt x="789708" y="692146"/>
                    <a:pt x="858325" y="694686"/>
                    <a:pt x="930553" y="694686"/>
                  </a:cubicBezTo>
                  <a:cubicBezTo>
                    <a:pt x="1035283" y="694686"/>
                    <a:pt x="1140014" y="693416"/>
                    <a:pt x="1244744" y="694686"/>
                  </a:cubicBezTo>
                  <a:cubicBezTo>
                    <a:pt x="1400034" y="695956"/>
                    <a:pt x="3104614" y="685796"/>
                    <a:pt x="3263516" y="688336"/>
                  </a:cubicBezTo>
                  <a:cubicBezTo>
                    <a:pt x="3332132" y="689606"/>
                    <a:pt x="3400748" y="690876"/>
                    <a:pt x="3465754" y="690876"/>
                  </a:cubicBezTo>
                  <a:cubicBezTo>
                    <a:pt x="3584930" y="693416"/>
                    <a:pt x="3700495" y="689606"/>
                    <a:pt x="3819671" y="693416"/>
                  </a:cubicBezTo>
                  <a:cubicBezTo>
                    <a:pt x="3917178" y="695956"/>
                    <a:pt x="4014686" y="695956"/>
                    <a:pt x="4112194" y="698496"/>
                  </a:cubicBezTo>
                  <a:cubicBezTo>
                    <a:pt x="4256650" y="702306"/>
                    <a:pt x="4401106" y="704846"/>
                    <a:pt x="4545562" y="706116"/>
                  </a:cubicBezTo>
                  <a:cubicBezTo>
                    <a:pt x="4599733" y="706116"/>
                    <a:pt x="4622406" y="704846"/>
                    <a:pt x="4642726" y="704846"/>
                  </a:cubicBezTo>
                  <a:close/>
                </a:path>
              </a:pathLst>
            </a:custGeom>
            <a:solidFill>
              <a:srgbClr val="252627"/>
            </a:solidFill>
          </p:spPr>
        </p:sp>
      </p:grpSp>
      <p:sp>
        <p:nvSpPr>
          <p:cNvPr name="Freeform 11" id="11"/>
          <p:cNvSpPr/>
          <p:nvPr/>
        </p:nvSpPr>
        <p:spPr>
          <a:xfrm flipH="false" flipV="false" rot="0">
            <a:off x="2317254" y="6974064"/>
            <a:ext cx="14073865" cy="3254581"/>
          </a:xfrm>
          <a:custGeom>
            <a:avLst/>
            <a:gdLst/>
            <a:ahLst/>
            <a:cxnLst/>
            <a:rect r="r" b="b" t="t" l="l"/>
            <a:pathLst>
              <a:path h="3254581" w="14073865">
                <a:moveTo>
                  <a:pt x="0" y="0"/>
                </a:moveTo>
                <a:lnTo>
                  <a:pt x="14073865" y="0"/>
                </a:lnTo>
                <a:lnTo>
                  <a:pt x="14073865" y="3254581"/>
                </a:lnTo>
                <a:lnTo>
                  <a:pt x="0" y="3254581"/>
                </a:lnTo>
                <a:lnTo>
                  <a:pt x="0" y="0"/>
                </a:lnTo>
                <a:close/>
              </a:path>
            </a:pathLst>
          </a:custGeom>
          <a:blipFill>
            <a:blip r:embed="rId4"/>
            <a:stretch>
              <a:fillRect l="0" t="0" r="0" b="0"/>
            </a:stretch>
          </a:blipFill>
        </p:spPr>
      </p:sp>
      <p:sp>
        <p:nvSpPr>
          <p:cNvPr name="Freeform 12" id="12"/>
          <p:cNvSpPr/>
          <p:nvPr/>
        </p:nvSpPr>
        <p:spPr>
          <a:xfrm flipH="false" flipV="false" rot="0">
            <a:off x="4145708" y="3359596"/>
            <a:ext cx="10416958" cy="3567808"/>
          </a:xfrm>
          <a:custGeom>
            <a:avLst/>
            <a:gdLst/>
            <a:ahLst/>
            <a:cxnLst/>
            <a:rect r="r" b="b" t="t" l="l"/>
            <a:pathLst>
              <a:path h="3567808" w="10416958">
                <a:moveTo>
                  <a:pt x="0" y="0"/>
                </a:moveTo>
                <a:lnTo>
                  <a:pt x="10416957" y="0"/>
                </a:lnTo>
                <a:lnTo>
                  <a:pt x="10416957" y="3567808"/>
                </a:lnTo>
                <a:lnTo>
                  <a:pt x="0" y="3567808"/>
                </a:lnTo>
                <a:lnTo>
                  <a:pt x="0" y="0"/>
                </a:lnTo>
                <a:close/>
              </a:path>
            </a:pathLst>
          </a:custGeom>
          <a:blipFill>
            <a:blip r:embed="rId5"/>
            <a:stretch>
              <a:fillRect l="0" t="0" r="0" b="0"/>
            </a:stretch>
          </a:blipFill>
        </p:spPr>
      </p:sp>
      <p:sp>
        <p:nvSpPr>
          <p:cNvPr name="TextBox 13" id="13"/>
          <p:cNvSpPr txBox="true"/>
          <p:nvPr/>
        </p:nvSpPr>
        <p:spPr>
          <a:xfrm rot="0">
            <a:off x="2674608" y="693024"/>
            <a:ext cx="12938784"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Our Story Board</a:t>
            </a:r>
          </a:p>
        </p:txBody>
      </p:sp>
      <p:sp>
        <p:nvSpPr>
          <p:cNvPr name="TextBox 14" id="14"/>
          <p:cNvSpPr txBox="true"/>
          <p:nvPr/>
        </p:nvSpPr>
        <p:spPr>
          <a:xfrm rot="0">
            <a:off x="2016718" y="2548193"/>
            <a:ext cx="15613392" cy="811403"/>
          </a:xfrm>
          <a:prstGeom prst="rect">
            <a:avLst/>
          </a:prstGeom>
        </p:spPr>
        <p:txBody>
          <a:bodyPr anchor="t" rtlCol="false" tIns="0" lIns="0" bIns="0" rIns="0">
            <a:spAutoFit/>
          </a:bodyPr>
          <a:lstStyle/>
          <a:p>
            <a:pPr algn="ctr">
              <a:lnSpc>
                <a:spcPts val="3016"/>
              </a:lnSpc>
              <a:spcBef>
                <a:spcPct val="0"/>
              </a:spcBef>
            </a:pPr>
            <a:r>
              <a:rPr lang="en-US" sz="2900">
                <a:solidFill>
                  <a:srgbClr val="442816"/>
                </a:solidFill>
                <a:latin typeface="Childos Arabic"/>
                <a:ea typeface="Childos Arabic"/>
                <a:cs typeface="Childos Arabic"/>
                <a:sym typeface="Childos Arabic"/>
              </a:rPr>
              <a:t>Link to full: https://www.figma.com/board/ifDv1KSKAOpNIFJLu98SZv/CS147-video-demo?node-id=0-1&amp;node-type=canvas&amp;t=hwWFt7YA4GWPPcPb-0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851666"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452495" y="-469348"/>
            <a:ext cx="19192990" cy="2981163"/>
            <a:chOff x="0" y="0"/>
            <a:chExt cx="4660506" cy="723896"/>
          </a:xfrm>
        </p:grpSpPr>
        <p:sp>
          <p:nvSpPr>
            <p:cNvPr name="Freeform 9" id="9"/>
            <p:cNvSpPr/>
            <p:nvPr/>
          </p:nvSpPr>
          <p:spPr>
            <a:xfrm flipH="false" flipV="false" rot="0">
              <a:off x="10160" y="16510"/>
              <a:ext cx="4637646" cy="695956"/>
            </a:xfrm>
            <a:custGeom>
              <a:avLst/>
              <a:gdLst/>
              <a:ahLst/>
              <a:cxnLst/>
              <a:rect r="r" b="b" t="t" l="l"/>
              <a:pathLst>
                <a:path h="695956" w="4637646">
                  <a:moveTo>
                    <a:pt x="4637646" y="695956"/>
                  </a:moveTo>
                  <a:lnTo>
                    <a:pt x="0" y="688336"/>
                  </a:lnTo>
                  <a:lnTo>
                    <a:pt x="0" y="254603"/>
                  </a:lnTo>
                  <a:lnTo>
                    <a:pt x="17780" y="19050"/>
                  </a:lnTo>
                  <a:lnTo>
                    <a:pt x="2310582" y="0"/>
                  </a:lnTo>
                  <a:lnTo>
                    <a:pt x="4618596" y="5080"/>
                  </a:lnTo>
                  <a:close/>
                </a:path>
              </a:pathLst>
            </a:custGeom>
            <a:solidFill>
              <a:srgbClr val="FCCE5D"/>
            </a:solidFill>
          </p:spPr>
        </p:sp>
        <p:sp>
          <p:nvSpPr>
            <p:cNvPr name="Freeform 10" id="10"/>
            <p:cNvSpPr/>
            <p:nvPr/>
          </p:nvSpPr>
          <p:spPr>
            <a:xfrm flipH="false" flipV="false" rot="0">
              <a:off x="-3810" y="0"/>
              <a:ext cx="4666856" cy="722626"/>
            </a:xfrm>
            <a:custGeom>
              <a:avLst/>
              <a:gdLst/>
              <a:ahLst/>
              <a:cxnLst/>
              <a:rect r="r" b="b" t="t" l="l"/>
              <a:pathLst>
                <a:path h="722626" w="4666856">
                  <a:moveTo>
                    <a:pt x="4632566" y="21590"/>
                  </a:moveTo>
                  <a:cubicBezTo>
                    <a:pt x="4633836" y="34290"/>
                    <a:pt x="4633836" y="44450"/>
                    <a:pt x="4635106" y="54610"/>
                  </a:cubicBezTo>
                  <a:cubicBezTo>
                    <a:pt x="4637646" y="73572"/>
                    <a:pt x="4638916" y="86933"/>
                    <a:pt x="4641456" y="99816"/>
                  </a:cubicBezTo>
                  <a:cubicBezTo>
                    <a:pt x="4641456" y="118425"/>
                    <a:pt x="4654156" y="485353"/>
                    <a:pt x="4660506" y="503962"/>
                  </a:cubicBezTo>
                  <a:cubicBezTo>
                    <a:pt x="4666856" y="532114"/>
                    <a:pt x="4663046" y="560743"/>
                    <a:pt x="4663046" y="588895"/>
                  </a:cubicBezTo>
                  <a:cubicBezTo>
                    <a:pt x="4663046" y="613707"/>
                    <a:pt x="4664316" y="636610"/>
                    <a:pt x="4665586" y="661666"/>
                  </a:cubicBezTo>
                  <a:cubicBezTo>
                    <a:pt x="4665586" y="683256"/>
                    <a:pt x="4665586" y="697226"/>
                    <a:pt x="4665586" y="721356"/>
                  </a:cubicBezTo>
                  <a:cubicBezTo>
                    <a:pt x="4642726" y="721356"/>
                    <a:pt x="4622406" y="722626"/>
                    <a:pt x="4592510" y="721356"/>
                  </a:cubicBezTo>
                  <a:cubicBezTo>
                    <a:pt x="4357769" y="716276"/>
                    <a:pt x="4119417" y="722626"/>
                    <a:pt x="3884676" y="717546"/>
                  </a:cubicBezTo>
                  <a:cubicBezTo>
                    <a:pt x="3743831" y="713736"/>
                    <a:pt x="3606598" y="716276"/>
                    <a:pt x="3465754" y="713736"/>
                  </a:cubicBezTo>
                  <a:cubicBezTo>
                    <a:pt x="3400748" y="712466"/>
                    <a:pt x="3335743" y="711196"/>
                    <a:pt x="3270738" y="709926"/>
                  </a:cubicBezTo>
                  <a:cubicBezTo>
                    <a:pt x="3231013" y="709926"/>
                    <a:pt x="3194899" y="711196"/>
                    <a:pt x="3155173" y="711196"/>
                  </a:cubicBezTo>
                  <a:cubicBezTo>
                    <a:pt x="3054054" y="709926"/>
                    <a:pt x="2775977" y="711196"/>
                    <a:pt x="2674858" y="709926"/>
                  </a:cubicBezTo>
                  <a:cubicBezTo>
                    <a:pt x="2602630" y="708656"/>
                    <a:pt x="1158071" y="717546"/>
                    <a:pt x="1085843" y="716276"/>
                  </a:cubicBezTo>
                  <a:cubicBezTo>
                    <a:pt x="1067786" y="716276"/>
                    <a:pt x="1046118" y="717546"/>
                    <a:pt x="1028060" y="717546"/>
                  </a:cubicBezTo>
                  <a:cubicBezTo>
                    <a:pt x="984724" y="717546"/>
                    <a:pt x="944998" y="718816"/>
                    <a:pt x="901662" y="718816"/>
                  </a:cubicBezTo>
                  <a:cubicBezTo>
                    <a:pt x="793320" y="718816"/>
                    <a:pt x="688589" y="717546"/>
                    <a:pt x="580247" y="716276"/>
                  </a:cubicBezTo>
                  <a:cubicBezTo>
                    <a:pt x="515242" y="715006"/>
                    <a:pt x="450237" y="713736"/>
                    <a:pt x="388843" y="712466"/>
                  </a:cubicBezTo>
                  <a:cubicBezTo>
                    <a:pt x="273278" y="711196"/>
                    <a:pt x="157714" y="709926"/>
                    <a:pt x="48260" y="709926"/>
                  </a:cubicBezTo>
                  <a:cubicBezTo>
                    <a:pt x="38100" y="709926"/>
                    <a:pt x="29210" y="709926"/>
                    <a:pt x="19050" y="708656"/>
                  </a:cubicBezTo>
                  <a:cubicBezTo>
                    <a:pt x="10160" y="707386"/>
                    <a:pt x="5080" y="701036"/>
                    <a:pt x="7620" y="692146"/>
                  </a:cubicBezTo>
                  <a:cubicBezTo>
                    <a:pt x="16510" y="660467"/>
                    <a:pt x="12700" y="648539"/>
                    <a:pt x="11430" y="636133"/>
                  </a:cubicBezTo>
                  <a:cubicBezTo>
                    <a:pt x="10160" y="610844"/>
                    <a:pt x="6350" y="586032"/>
                    <a:pt x="7620" y="560743"/>
                  </a:cubicBezTo>
                  <a:cubicBezTo>
                    <a:pt x="5080" y="529251"/>
                    <a:pt x="0" y="139419"/>
                    <a:pt x="7620" y="107450"/>
                  </a:cubicBezTo>
                  <a:cubicBezTo>
                    <a:pt x="8890" y="101247"/>
                    <a:pt x="7620" y="94567"/>
                    <a:pt x="8890" y="88364"/>
                  </a:cubicBezTo>
                  <a:cubicBezTo>
                    <a:pt x="10160" y="78344"/>
                    <a:pt x="12700" y="67370"/>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704846"/>
                  </a:moveTo>
                  <a:cubicBezTo>
                    <a:pt x="4643996" y="688336"/>
                    <a:pt x="4645266" y="675636"/>
                    <a:pt x="4645266" y="662936"/>
                  </a:cubicBezTo>
                  <a:cubicBezTo>
                    <a:pt x="4643996" y="634224"/>
                    <a:pt x="4642726" y="608935"/>
                    <a:pt x="4642726" y="581738"/>
                  </a:cubicBezTo>
                  <a:cubicBezTo>
                    <a:pt x="4642726" y="569332"/>
                    <a:pt x="4645266" y="556926"/>
                    <a:pt x="4643996" y="544520"/>
                  </a:cubicBezTo>
                  <a:cubicBezTo>
                    <a:pt x="4643996" y="533068"/>
                    <a:pt x="4642726" y="521139"/>
                    <a:pt x="4641456" y="509688"/>
                  </a:cubicBezTo>
                  <a:cubicBezTo>
                    <a:pt x="4636376" y="492033"/>
                    <a:pt x="4624946" y="126536"/>
                    <a:pt x="4624946" y="108882"/>
                  </a:cubicBezTo>
                  <a:cubicBezTo>
                    <a:pt x="4622406" y="94090"/>
                    <a:pt x="4619866" y="78821"/>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5938"/>
                  </a:cubicBezTo>
                  <a:cubicBezTo>
                    <a:pt x="31750" y="74527"/>
                    <a:pt x="31750" y="83115"/>
                    <a:pt x="30480" y="91704"/>
                  </a:cubicBezTo>
                  <a:cubicBezTo>
                    <a:pt x="29210" y="106019"/>
                    <a:pt x="26670" y="119856"/>
                    <a:pt x="25400" y="134171"/>
                  </a:cubicBezTo>
                  <a:cubicBezTo>
                    <a:pt x="20320" y="149439"/>
                    <a:pt x="26670" y="522571"/>
                    <a:pt x="29210" y="537840"/>
                  </a:cubicBezTo>
                  <a:cubicBezTo>
                    <a:pt x="29210" y="554063"/>
                    <a:pt x="29210" y="570763"/>
                    <a:pt x="30480" y="586986"/>
                  </a:cubicBezTo>
                  <a:cubicBezTo>
                    <a:pt x="30480" y="598915"/>
                    <a:pt x="33020" y="610844"/>
                    <a:pt x="33020" y="622772"/>
                  </a:cubicBezTo>
                  <a:cubicBezTo>
                    <a:pt x="33020" y="635655"/>
                    <a:pt x="33020" y="648539"/>
                    <a:pt x="31750" y="662936"/>
                  </a:cubicBezTo>
                  <a:cubicBezTo>
                    <a:pt x="31750" y="666746"/>
                    <a:pt x="31750" y="669286"/>
                    <a:pt x="31750" y="673096"/>
                  </a:cubicBezTo>
                  <a:cubicBezTo>
                    <a:pt x="31750" y="683256"/>
                    <a:pt x="35560" y="687066"/>
                    <a:pt x="44450" y="687066"/>
                  </a:cubicBezTo>
                  <a:cubicBezTo>
                    <a:pt x="74652" y="687066"/>
                    <a:pt x="125211" y="688336"/>
                    <a:pt x="172159" y="688336"/>
                  </a:cubicBezTo>
                  <a:cubicBezTo>
                    <a:pt x="240776" y="688336"/>
                    <a:pt x="313004" y="685796"/>
                    <a:pt x="381620" y="688336"/>
                  </a:cubicBezTo>
                  <a:cubicBezTo>
                    <a:pt x="493574" y="692146"/>
                    <a:pt x="605527" y="694686"/>
                    <a:pt x="717480" y="693416"/>
                  </a:cubicBezTo>
                  <a:cubicBezTo>
                    <a:pt x="789708" y="692146"/>
                    <a:pt x="858325" y="694686"/>
                    <a:pt x="930553" y="694686"/>
                  </a:cubicBezTo>
                  <a:cubicBezTo>
                    <a:pt x="1035283" y="694686"/>
                    <a:pt x="1140014" y="693416"/>
                    <a:pt x="1244744" y="694686"/>
                  </a:cubicBezTo>
                  <a:cubicBezTo>
                    <a:pt x="1400034" y="695956"/>
                    <a:pt x="3104614" y="685796"/>
                    <a:pt x="3263516" y="688336"/>
                  </a:cubicBezTo>
                  <a:cubicBezTo>
                    <a:pt x="3332132" y="689606"/>
                    <a:pt x="3400748" y="690876"/>
                    <a:pt x="3465754" y="690876"/>
                  </a:cubicBezTo>
                  <a:cubicBezTo>
                    <a:pt x="3584930" y="693416"/>
                    <a:pt x="3700495" y="689606"/>
                    <a:pt x="3819671" y="693416"/>
                  </a:cubicBezTo>
                  <a:cubicBezTo>
                    <a:pt x="3917178" y="695956"/>
                    <a:pt x="4014686" y="695956"/>
                    <a:pt x="4112194" y="698496"/>
                  </a:cubicBezTo>
                  <a:cubicBezTo>
                    <a:pt x="4256650" y="702306"/>
                    <a:pt x="4401106" y="704846"/>
                    <a:pt x="4545562" y="706116"/>
                  </a:cubicBezTo>
                  <a:cubicBezTo>
                    <a:pt x="4599733" y="706116"/>
                    <a:pt x="4622406" y="704846"/>
                    <a:pt x="4642726" y="704846"/>
                  </a:cubicBezTo>
                  <a:close/>
                </a:path>
              </a:pathLst>
            </a:custGeom>
            <a:solidFill>
              <a:srgbClr val="252627"/>
            </a:solidFill>
          </p:spPr>
        </p:sp>
      </p:grpSp>
      <p:sp>
        <p:nvSpPr>
          <p:cNvPr name="Freeform 11" id="11"/>
          <p:cNvSpPr/>
          <p:nvPr/>
        </p:nvSpPr>
        <p:spPr>
          <a:xfrm flipH="false" flipV="false" rot="0">
            <a:off x="3023892" y="2981013"/>
            <a:ext cx="11885437" cy="3743913"/>
          </a:xfrm>
          <a:custGeom>
            <a:avLst/>
            <a:gdLst/>
            <a:ahLst/>
            <a:cxnLst/>
            <a:rect r="r" b="b" t="t" l="l"/>
            <a:pathLst>
              <a:path h="3743913" w="11885437">
                <a:moveTo>
                  <a:pt x="0" y="0"/>
                </a:moveTo>
                <a:lnTo>
                  <a:pt x="11885436" y="0"/>
                </a:lnTo>
                <a:lnTo>
                  <a:pt x="11885436" y="3743913"/>
                </a:lnTo>
                <a:lnTo>
                  <a:pt x="0" y="3743913"/>
                </a:lnTo>
                <a:lnTo>
                  <a:pt x="0" y="0"/>
                </a:lnTo>
                <a:close/>
              </a:path>
            </a:pathLst>
          </a:custGeom>
          <a:blipFill>
            <a:blip r:embed="rId4"/>
            <a:stretch>
              <a:fillRect l="0" t="0" r="0" b="0"/>
            </a:stretch>
          </a:blipFill>
        </p:spPr>
      </p:sp>
      <p:sp>
        <p:nvSpPr>
          <p:cNvPr name="Freeform 12" id="12"/>
          <p:cNvSpPr/>
          <p:nvPr/>
        </p:nvSpPr>
        <p:spPr>
          <a:xfrm flipH="false" flipV="false" rot="0">
            <a:off x="4851019" y="6502260"/>
            <a:ext cx="8231181" cy="3529119"/>
          </a:xfrm>
          <a:custGeom>
            <a:avLst/>
            <a:gdLst/>
            <a:ahLst/>
            <a:cxnLst/>
            <a:rect r="r" b="b" t="t" l="l"/>
            <a:pathLst>
              <a:path h="3529119" w="8231181">
                <a:moveTo>
                  <a:pt x="0" y="0"/>
                </a:moveTo>
                <a:lnTo>
                  <a:pt x="8231182" y="0"/>
                </a:lnTo>
                <a:lnTo>
                  <a:pt x="8231182" y="3529118"/>
                </a:lnTo>
                <a:lnTo>
                  <a:pt x="0" y="3529118"/>
                </a:lnTo>
                <a:lnTo>
                  <a:pt x="0" y="0"/>
                </a:lnTo>
                <a:close/>
              </a:path>
            </a:pathLst>
          </a:custGeom>
          <a:blipFill>
            <a:blip r:embed="rId5"/>
            <a:stretch>
              <a:fillRect l="0" t="0" r="0" b="0"/>
            </a:stretch>
          </a:blipFill>
        </p:spPr>
      </p:sp>
      <p:sp>
        <p:nvSpPr>
          <p:cNvPr name="TextBox 13" id="13"/>
          <p:cNvSpPr txBox="true"/>
          <p:nvPr/>
        </p:nvSpPr>
        <p:spPr>
          <a:xfrm rot="0">
            <a:off x="2674608" y="693024"/>
            <a:ext cx="12938784"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Our Story Board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3362548"/>
            <a:ext cx="16230600" cy="2115664"/>
          </a:xfrm>
          <a:prstGeom prst="rect">
            <a:avLst/>
          </a:prstGeom>
        </p:spPr>
        <p:txBody>
          <a:bodyPr anchor="t" rtlCol="false" tIns="0" lIns="0" bIns="0" rIns="0">
            <a:spAutoFit/>
          </a:bodyPr>
          <a:lstStyle/>
          <a:p>
            <a:pPr algn="ctr">
              <a:lnSpc>
                <a:spcPts val="12321"/>
              </a:lnSpc>
            </a:pPr>
            <a:r>
              <a:rPr lang="en-US" sz="11847">
                <a:solidFill>
                  <a:srgbClr val="442816"/>
                </a:solidFill>
                <a:latin typeface="Balmy"/>
                <a:ea typeface="Balmy"/>
                <a:cs typeface="Balmy"/>
                <a:sym typeface="Balmy"/>
              </a:rPr>
              <a:t>OUR VIDEO!</a:t>
            </a:r>
          </a:p>
          <a:p>
            <a:pPr algn="ctr">
              <a:lnSpc>
                <a:spcPts val="4368"/>
              </a:lnSpc>
            </a:pPr>
            <a:r>
              <a:rPr lang="en-US" sz="4200" u="sng">
                <a:solidFill>
                  <a:srgbClr val="442816"/>
                </a:solidFill>
                <a:latin typeface="Balmy"/>
                <a:ea typeface="Balmy"/>
                <a:cs typeface="Balmy"/>
                <a:sym typeface="Balmy"/>
                <a:hlinkClick r:id="rId4" tooltip="https://youtu.be/nQ59UDFi024"/>
              </a:rPr>
              <a:t>[Universe concepT video]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045965"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545802" y="3513831"/>
            <a:ext cx="3952527" cy="5093673"/>
            <a:chOff x="0" y="0"/>
            <a:chExt cx="5270036" cy="6791564"/>
          </a:xfrm>
        </p:grpSpPr>
        <p:sp>
          <p:nvSpPr>
            <p:cNvPr name="Freeform 10" id="10"/>
            <p:cNvSpPr/>
            <p:nvPr/>
          </p:nvSpPr>
          <p:spPr>
            <a:xfrm flipH="false" flipV="false" rot="0">
              <a:off x="544393" y="2453452"/>
              <a:ext cx="4338112" cy="4338112"/>
            </a:xfrm>
            <a:custGeom>
              <a:avLst/>
              <a:gdLst/>
              <a:ahLst/>
              <a:cxnLst/>
              <a:rect r="r" b="b" t="t" l="l"/>
              <a:pathLst>
                <a:path h="4338112" w="4338112">
                  <a:moveTo>
                    <a:pt x="0" y="0"/>
                  </a:moveTo>
                  <a:lnTo>
                    <a:pt x="4338113" y="0"/>
                  </a:lnTo>
                  <a:lnTo>
                    <a:pt x="4338113" y="4338112"/>
                  </a:lnTo>
                  <a:lnTo>
                    <a:pt x="0" y="4338112"/>
                  </a:lnTo>
                  <a:lnTo>
                    <a:pt x="0" y="0"/>
                  </a:lnTo>
                  <a:close/>
                </a:path>
              </a:pathLst>
            </a:custGeom>
            <a:blipFill>
              <a:blip r:embed="rId4"/>
              <a:stretch>
                <a:fillRect l="0" t="0" r="0" b="0"/>
              </a:stretch>
            </a:blipFill>
          </p:spPr>
        </p:sp>
        <p:sp>
          <p:nvSpPr>
            <p:cNvPr name="TextBox 11" id="11"/>
            <p:cNvSpPr txBox="true"/>
            <p:nvPr/>
          </p:nvSpPr>
          <p:spPr>
            <a:xfrm rot="0">
              <a:off x="387465" y="95250"/>
              <a:ext cx="4495041" cy="1145049"/>
            </a:xfrm>
            <a:prstGeom prst="rect">
              <a:avLst/>
            </a:prstGeom>
          </p:spPr>
          <p:txBody>
            <a:bodyPr anchor="t" rtlCol="false" tIns="0" lIns="0" bIns="0" rIns="0">
              <a:spAutoFit/>
            </a:bodyPr>
            <a:lstStyle/>
            <a:p>
              <a:pPr algn="ctr">
                <a:lnSpc>
                  <a:spcPts val="6384"/>
                </a:lnSpc>
              </a:pPr>
              <a:r>
                <a:rPr lang="en-US" sz="6139">
                  <a:solidFill>
                    <a:srgbClr val="442816"/>
                  </a:solidFill>
                  <a:latin typeface="Balmy"/>
                  <a:ea typeface="Balmy"/>
                  <a:cs typeface="Balmy"/>
                  <a:sym typeface="Balmy"/>
                </a:rPr>
                <a:t>Sally</a:t>
              </a:r>
            </a:p>
          </p:txBody>
        </p:sp>
        <p:sp>
          <p:nvSpPr>
            <p:cNvPr name="TextBox 12" id="12"/>
            <p:cNvSpPr txBox="true"/>
            <p:nvPr/>
          </p:nvSpPr>
          <p:spPr>
            <a:xfrm rot="0">
              <a:off x="0" y="1173624"/>
              <a:ext cx="5270036" cy="938653"/>
            </a:xfrm>
            <a:prstGeom prst="rect">
              <a:avLst/>
            </a:prstGeom>
          </p:spPr>
          <p:txBody>
            <a:bodyPr anchor="t" rtlCol="false" tIns="0" lIns="0" bIns="0" rIns="0">
              <a:spAutoFit/>
            </a:bodyPr>
            <a:lstStyle/>
            <a:p>
              <a:pPr algn="ctr">
                <a:lnSpc>
                  <a:spcPts val="2800"/>
                </a:lnSpc>
              </a:pPr>
              <a:r>
                <a:rPr lang="en-US" sz="2000">
                  <a:solidFill>
                    <a:srgbClr val="442816"/>
                  </a:solidFill>
                  <a:latin typeface="Childos Arabic Light"/>
                  <a:ea typeface="Childos Arabic Light"/>
                  <a:cs typeface="Childos Arabic Light"/>
                  <a:sym typeface="Childos Arabic Light"/>
                </a:rPr>
                <a:t>Economics ‘25</a:t>
              </a:r>
            </a:p>
            <a:p>
              <a:pPr algn="ctr">
                <a:lnSpc>
                  <a:spcPts val="2800"/>
                </a:lnSpc>
                <a:spcBef>
                  <a:spcPct val="0"/>
                </a:spcBef>
              </a:pPr>
              <a:r>
                <a:rPr lang="en-US" sz="2000">
                  <a:solidFill>
                    <a:srgbClr val="442816"/>
                  </a:solidFill>
                  <a:latin typeface="Childos Arabic Light"/>
                  <a:ea typeface="Childos Arabic Light"/>
                  <a:cs typeface="Childos Arabic Light"/>
                  <a:sym typeface="Childos Arabic Light"/>
                </a:rPr>
                <a:t>Hong Kong</a:t>
              </a:r>
            </a:p>
          </p:txBody>
        </p:sp>
      </p:grpSp>
      <p:sp>
        <p:nvSpPr>
          <p:cNvPr name="Freeform 13" id="13"/>
          <p:cNvSpPr/>
          <p:nvPr/>
        </p:nvSpPr>
        <p:spPr>
          <a:xfrm flipH="false" flipV="false" rot="0">
            <a:off x="5294875" y="5323878"/>
            <a:ext cx="3283627" cy="3283627"/>
          </a:xfrm>
          <a:custGeom>
            <a:avLst/>
            <a:gdLst/>
            <a:ahLst/>
            <a:cxnLst/>
            <a:rect r="r" b="b" t="t" l="l"/>
            <a:pathLst>
              <a:path h="3283627" w="3283627">
                <a:moveTo>
                  <a:pt x="0" y="0"/>
                </a:moveTo>
                <a:lnTo>
                  <a:pt x="3283627" y="0"/>
                </a:lnTo>
                <a:lnTo>
                  <a:pt x="3283627" y="3283627"/>
                </a:lnTo>
                <a:lnTo>
                  <a:pt x="0" y="3283627"/>
                </a:lnTo>
                <a:lnTo>
                  <a:pt x="0" y="0"/>
                </a:lnTo>
                <a:close/>
              </a:path>
            </a:pathLst>
          </a:custGeom>
          <a:blipFill>
            <a:blip r:embed="rId5"/>
            <a:stretch>
              <a:fillRect l="0" t="0" r="0" b="0"/>
            </a:stretch>
          </a:blipFill>
        </p:spPr>
      </p:sp>
      <p:sp>
        <p:nvSpPr>
          <p:cNvPr name="Freeform 14" id="14"/>
          <p:cNvSpPr/>
          <p:nvPr/>
        </p:nvSpPr>
        <p:spPr>
          <a:xfrm flipH="false" flipV="false" rot="0">
            <a:off x="14127675" y="5323878"/>
            <a:ext cx="3283627" cy="3283627"/>
          </a:xfrm>
          <a:custGeom>
            <a:avLst/>
            <a:gdLst/>
            <a:ahLst/>
            <a:cxnLst/>
            <a:rect r="r" b="b" t="t" l="l"/>
            <a:pathLst>
              <a:path h="3283627" w="3283627">
                <a:moveTo>
                  <a:pt x="0" y="0"/>
                </a:moveTo>
                <a:lnTo>
                  <a:pt x="3283627" y="0"/>
                </a:lnTo>
                <a:lnTo>
                  <a:pt x="3283627" y="3283627"/>
                </a:lnTo>
                <a:lnTo>
                  <a:pt x="0" y="3283627"/>
                </a:lnTo>
                <a:lnTo>
                  <a:pt x="0" y="0"/>
                </a:lnTo>
                <a:close/>
              </a:path>
            </a:pathLst>
          </a:custGeom>
          <a:blipFill>
            <a:blip r:embed="rId6"/>
            <a:stretch>
              <a:fillRect l="0" t="0" r="0" b="0"/>
            </a:stretch>
          </a:blipFill>
        </p:spPr>
      </p:sp>
      <p:sp>
        <p:nvSpPr>
          <p:cNvPr name="Freeform 15" id="15"/>
          <p:cNvSpPr/>
          <p:nvPr/>
        </p:nvSpPr>
        <p:spPr>
          <a:xfrm flipH="false" flipV="false" rot="0">
            <a:off x="9707439" y="5323878"/>
            <a:ext cx="3287745" cy="3283627"/>
          </a:xfrm>
          <a:custGeom>
            <a:avLst/>
            <a:gdLst/>
            <a:ahLst/>
            <a:cxnLst/>
            <a:rect r="r" b="b" t="t" l="l"/>
            <a:pathLst>
              <a:path h="3283627" w="3287745">
                <a:moveTo>
                  <a:pt x="0" y="0"/>
                </a:moveTo>
                <a:lnTo>
                  <a:pt x="3287745" y="0"/>
                </a:lnTo>
                <a:lnTo>
                  <a:pt x="3287745" y="3283627"/>
                </a:lnTo>
                <a:lnTo>
                  <a:pt x="0" y="3283627"/>
                </a:lnTo>
                <a:lnTo>
                  <a:pt x="0" y="0"/>
                </a:lnTo>
                <a:close/>
              </a:path>
            </a:pathLst>
          </a:custGeom>
          <a:blipFill>
            <a:blip r:embed="rId7"/>
            <a:stretch>
              <a:fillRect l="-53063" t="0" r="-42126" b="-29557"/>
            </a:stretch>
          </a:blipFill>
        </p:spPr>
      </p:sp>
      <p:grpSp>
        <p:nvGrpSpPr>
          <p:cNvPr name="Group 16" id="16"/>
          <p:cNvGrpSpPr/>
          <p:nvPr/>
        </p:nvGrpSpPr>
        <p:grpSpPr>
          <a:xfrm rot="0">
            <a:off x="9375048" y="3513831"/>
            <a:ext cx="3952527" cy="1584275"/>
            <a:chOff x="0" y="0"/>
            <a:chExt cx="5270036" cy="2112366"/>
          </a:xfrm>
        </p:grpSpPr>
        <p:sp>
          <p:nvSpPr>
            <p:cNvPr name="TextBox 17" id="17"/>
            <p:cNvSpPr txBox="true"/>
            <p:nvPr/>
          </p:nvSpPr>
          <p:spPr>
            <a:xfrm rot="0">
              <a:off x="387465" y="95250"/>
              <a:ext cx="4495041" cy="1145049"/>
            </a:xfrm>
            <a:prstGeom prst="rect">
              <a:avLst/>
            </a:prstGeom>
          </p:spPr>
          <p:txBody>
            <a:bodyPr anchor="t" rtlCol="false" tIns="0" lIns="0" bIns="0" rIns="0">
              <a:spAutoFit/>
            </a:bodyPr>
            <a:lstStyle/>
            <a:p>
              <a:pPr algn="ctr">
                <a:lnSpc>
                  <a:spcPts val="6384"/>
                </a:lnSpc>
              </a:pPr>
              <a:r>
                <a:rPr lang="en-US" sz="6139">
                  <a:solidFill>
                    <a:srgbClr val="442816"/>
                  </a:solidFill>
                  <a:latin typeface="Balmy"/>
                  <a:ea typeface="Balmy"/>
                  <a:cs typeface="Balmy"/>
                  <a:sym typeface="Balmy"/>
                </a:rPr>
                <a:t>ZIjian</a:t>
              </a:r>
            </a:p>
          </p:txBody>
        </p:sp>
        <p:sp>
          <p:nvSpPr>
            <p:cNvPr name="TextBox 18" id="18"/>
            <p:cNvSpPr txBox="true"/>
            <p:nvPr/>
          </p:nvSpPr>
          <p:spPr>
            <a:xfrm rot="0">
              <a:off x="0" y="1173624"/>
              <a:ext cx="5270036" cy="938742"/>
            </a:xfrm>
            <a:prstGeom prst="rect">
              <a:avLst/>
            </a:prstGeom>
          </p:spPr>
          <p:txBody>
            <a:bodyPr anchor="t" rtlCol="false" tIns="0" lIns="0" bIns="0" rIns="0">
              <a:spAutoFit/>
            </a:bodyPr>
            <a:lstStyle/>
            <a:p>
              <a:pPr algn="ctr">
                <a:lnSpc>
                  <a:spcPts val="2800"/>
                </a:lnSpc>
              </a:pPr>
              <a:r>
                <a:rPr lang="en-US" sz="2000">
                  <a:solidFill>
                    <a:srgbClr val="442816"/>
                  </a:solidFill>
                  <a:latin typeface="Childos Arabic Light"/>
                  <a:ea typeface="Childos Arabic Light"/>
                  <a:cs typeface="Childos Arabic Light"/>
                  <a:sym typeface="Childos Arabic Light"/>
                </a:rPr>
                <a:t>Symsys ‘26</a:t>
              </a:r>
            </a:p>
            <a:p>
              <a:pPr algn="ctr">
                <a:lnSpc>
                  <a:spcPts val="2800"/>
                </a:lnSpc>
                <a:spcBef>
                  <a:spcPct val="0"/>
                </a:spcBef>
              </a:pPr>
              <a:r>
                <a:rPr lang="en-US" sz="2000">
                  <a:solidFill>
                    <a:srgbClr val="442816"/>
                  </a:solidFill>
                  <a:latin typeface="Childos Arabic Light"/>
                  <a:ea typeface="Childos Arabic Light"/>
                  <a:cs typeface="Childos Arabic Light"/>
                  <a:sym typeface="Childos Arabic Light"/>
                </a:rPr>
                <a:t>Chengdu, China</a:t>
              </a:r>
            </a:p>
          </p:txBody>
        </p:sp>
      </p:grpSp>
      <p:grpSp>
        <p:nvGrpSpPr>
          <p:cNvPr name="Group 19" id="19"/>
          <p:cNvGrpSpPr/>
          <p:nvPr/>
        </p:nvGrpSpPr>
        <p:grpSpPr>
          <a:xfrm rot="0">
            <a:off x="13789671" y="3513831"/>
            <a:ext cx="3952527" cy="1584208"/>
            <a:chOff x="0" y="0"/>
            <a:chExt cx="5270036" cy="2112278"/>
          </a:xfrm>
        </p:grpSpPr>
        <p:sp>
          <p:nvSpPr>
            <p:cNvPr name="TextBox 20" id="20"/>
            <p:cNvSpPr txBox="true"/>
            <p:nvPr/>
          </p:nvSpPr>
          <p:spPr>
            <a:xfrm rot="0">
              <a:off x="387465" y="95250"/>
              <a:ext cx="4495041" cy="1145049"/>
            </a:xfrm>
            <a:prstGeom prst="rect">
              <a:avLst/>
            </a:prstGeom>
          </p:spPr>
          <p:txBody>
            <a:bodyPr anchor="t" rtlCol="false" tIns="0" lIns="0" bIns="0" rIns="0">
              <a:spAutoFit/>
            </a:bodyPr>
            <a:lstStyle/>
            <a:p>
              <a:pPr algn="ctr">
                <a:lnSpc>
                  <a:spcPts val="6384"/>
                </a:lnSpc>
              </a:pPr>
              <a:r>
                <a:rPr lang="en-US" sz="6139">
                  <a:solidFill>
                    <a:srgbClr val="442816"/>
                  </a:solidFill>
                  <a:latin typeface="Balmy"/>
                  <a:ea typeface="Balmy"/>
                  <a:cs typeface="Balmy"/>
                  <a:sym typeface="Balmy"/>
                </a:rPr>
                <a:t>ERIC</a:t>
              </a:r>
            </a:p>
          </p:txBody>
        </p:sp>
        <p:sp>
          <p:nvSpPr>
            <p:cNvPr name="TextBox 21" id="21"/>
            <p:cNvSpPr txBox="true"/>
            <p:nvPr/>
          </p:nvSpPr>
          <p:spPr>
            <a:xfrm rot="0">
              <a:off x="0" y="1173624"/>
              <a:ext cx="5270036" cy="938653"/>
            </a:xfrm>
            <a:prstGeom prst="rect">
              <a:avLst/>
            </a:prstGeom>
          </p:spPr>
          <p:txBody>
            <a:bodyPr anchor="t" rtlCol="false" tIns="0" lIns="0" bIns="0" rIns="0">
              <a:spAutoFit/>
            </a:bodyPr>
            <a:lstStyle/>
            <a:p>
              <a:pPr algn="ctr">
                <a:lnSpc>
                  <a:spcPts val="2800"/>
                </a:lnSpc>
              </a:pPr>
              <a:r>
                <a:rPr lang="en-US" sz="2000">
                  <a:solidFill>
                    <a:srgbClr val="442816"/>
                  </a:solidFill>
                  <a:latin typeface="Childos Arabic Light"/>
                  <a:ea typeface="Childos Arabic Light"/>
                  <a:cs typeface="Childos Arabic Light"/>
                  <a:sym typeface="Childos Arabic Light"/>
                </a:rPr>
                <a:t>CS ‘24</a:t>
              </a:r>
            </a:p>
            <a:p>
              <a:pPr algn="ctr">
                <a:lnSpc>
                  <a:spcPts val="2800"/>
                </a:lnSpc>
                <a:spcBef>
                  <a:spcPct val="0"/>
                </a:spcBef>
              </a:pPr>
              <a:r>
                <a:rPr lang="en-US" sz="2000">
                  <a:solidFill>
                    <a:srgbClr val="442816"/>
                  </a:solidFill>
                  <a:latin typeface="Childos Arabic Light"/>
                  <a:ea typeface="Childos Arabic Light"/>
                  <a:cs typeface="Childos Arabic Light"/>
                  <a:sym typeface="Childos Arabic Light"/>
                </a:rPr>
                <a:t>California</a:t>
              </a:r>
            </a:p>
          </p:txBody>
        </p:sp>
      </p:grpSp>
      <p:sp>
        <p:nvSpPr>
          <p:cNvPr name="TextBox 22" id="22"/>
          <p:cNvSpPr txBox="true"/>
          <p:nvPr/>
        </p:nvSpPr>
        <p:spPr>
          <a:xfrm rot="0">
            <a:off x="3388552" y="1612955"/>
            <a:ext cx="11510897" cy="1450617"/>
          </a:xfrm>
          <a:prstGeom prst="rect">
            <a:avLst/>
          </a:prstGeom>
        </p:spPr>
        <p:txBody>
          <a:bodyPr anchor="t" rtlCol="false" tIns="0" lIns="0" bIns="0" rIns="0">
            <a:spAutoFit/>
          </a:bodyPr>
          <a:lstStyle/>
          <a:p>
            <a:pPr algn="ctr">
              <a:lnSpc>
                <a:spcPts val="11002"/>
              </a:lnSpc>
            </a:pPr>
            <a:r>
              <a:rPr lang="en-US" sz="10579">
                <a:solidFill>
                  <a:srgbClr val="442816"/>
                </a:solidFill>
                <a:latin typeface="Balmy"/>
                <a:ea typeface="Balmy"/>
                <a:cs typeface="Balmy"/>
                <a:sym typeface="Balmy"/>
              </a:rPr>
              <a:t>Meet the team!</a:t>
            </a:r>
          </a:p>
        </p:txBody>
      </p:sp>
      <p:grpSp>
        <p:nvGrpSpPr>
          <p:cNvPr name="Group 23" id="23"/>
          <p:cNvGrpSpPr/>
          <p:nvPr/>
        </p:nvGrpSpPr>
        <p:grpSpPr>
          <a:xfrm rot="0">
            <a:off x="4960425" y="3513831"/>
            <a:ext cx="3952527" cy="1584275"/>
            <a:chOff x="0" y="0"/>
            <a:chExt cx="5270036" cy="2112366"/>
          </a:xfrm>
        </p:grpSpPr>
        <p:sp>
          <p:nvSpPr>
            <p:cNvPr name="TextBox 24" id="24"/>
            <p:cNvSpPr txBox="true"/>
            <p:nvPr/>
          </p:nvSpPr>
          <p:spPr>
            <a:xfrm rot="0">
              <a:off x="387465" y="95250"/>
              <a:ext cx="4495041" cy="1145049"/>
            </a:xfrm>
            <a:prstGeom prst="rect">
              <a:avLst/>
            </a:prstGeom>
          </p:spPr>
          <p:txBody>
            <a:bodyPr anchor="t" rtlCol="false" tIns="0" lIns="0" bIns="0" rIns="0">
              <a:spAutoFit/>
            </a:bodyPr>
            <a:lstStyle/>
            <a:p>
              <a:pPr algn="ctr">
                <a:lnSpc>
                  <a:spcPts val="6384"/>
                </a:lnSpc>
              </a:pPr>
              <a:r>
                <a:rPr lang="en-US" sz="6139">
                  <a:solidFill>
                    <a:srgbClr val="442816"/>
                  </a:solidFill>
                  <a:latin typeface="Balmy"/>
                  <a:ea typeface="Balmy"/>
                  <a:cs typeface="Balmy"/>
                  <a:sym typeface="Balmy"/>
                </a:rPr>
                <a:t>Steve</a:t>
              </a:r>
            </a:p>
          </p:txBody>
        </p:sp>
        <p:sp>
          <p:nvSpPr>
            <p:cNvPr name="TextBox 25" id="25"/>
            <p:cNvSpPr txBox="true"/>
            <p:nvPr/>
          </p:nvSpPr>
          <p:spPr>
            <a:xfrm rot="0">
              <a:off x="0" y="1173624"/>
              <a:ext cx="5270036" cy="938742"/>
            </a:xfrm>
            <a:prstGeom prst="rect">
              <a:avLst/>
            </a:prstGeom>
          </p:spPr>
          <p:txBody>
            <a:bodyPr anchor="t" rtlCol="false" tIns="0" lIns="0" bIns="0" rIns="0">
              <a:spAutoFit/>
            </a:bodyPr>
            <a:lstStyle/>
            <a:p>
              <a:pPr algn="ctr">
                <a:lnSpc>
                  <a:spcPts val="2800"/>
                </a:lnSpc>
              </a:pPr>
              <a:r>
                <a:rPr lang="en-US" sz="2000">
                  <a:solidFill>
                    <a:srgbClr val="442816"/>
                  </a:solidFill>
                  <a:latin typeface="Childos Arabic Light"/>
                  <a:ea typeface="Childos Arabic Light"/>
                  <a:cs typeface="Childos Arabic Light"/>
                  <a:sym typeface="Childos Arabic Light"/>
                </a:rPr>
                <a:t>CS ‘25</a:t>
              </a:r>
            </a:p>
            <a:p>
              <a:pPr algn="ctr">
                <a:lnSpc>
                  <a:spcPts val="2800"/>
                </a:lnSpc>
                <a:spcBef>
                  <a:spcPct val="0"/>
                </a:spcBef>
              </a:pPr>
              <a:r>
                <a:rPr lang="en-US" sz="2000">
                  <a:solidFill>
                    <a:srgbClr val="442816"/>
                  </a:solidFill>
                  <a:latin typeface="Childos Arabic Light"/>
                  <a:ea typeface="Childos Arabic Light"/>
                  <a:cs typeface="Childos Arabic Light"/>
                  <a:sym typeface="Childos Arabic Light"/>
                </a:rPr>
                <a:t>California</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835646" y="-87945"/>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988046" y="-240345"/>
            <a:ext cx="20780004" cy="11061757"/>
            <a:chOff x="0" y="0"/>
            <a:chExt cx="27706672" cy="14749009"/>
          </a:xfrm>
        </p:grpSpPr>
        <p:sp>
          <p:nvSpPr>
            <p:cNvPr name="Freeform 10" id="10"/>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6" id="16"/>
          <p:cNvSpPr txBox="true"/>
          <p:nvPr/>
        </p:nvSpPr>
        <p:spPr>
          <a:xfrm rot="0">
            <a:off x="2572063" y="663322"/>
            <a:ext cx="13816494" cy="736345"/>
          </a:xfrm>
          <a:prstGeom prst="rect">
            <a:avLst/>
          </a:prstGeom>
        </p:spPr>
        <p:txBody>
          <a:bodyPr anchor="t" rtlCol="false" tIns="0" lIns="0" bIns="0" rIns="0">
            <a:spAutoFit/>
          </a:bodyPr>
          <a:lstStyle/>
          <a:p>
            <a:pPr algn="ctr">
              <a:lnSpc>
                <a:spcPts val="5511"/>
              </a:lnSpc>
            </a:pPr>
            <a:r>
              <a:rPr lang="en-US" sz="5299">
                <a:solidFill>
                  <a:srgbClr val="442816"/>
                </a:solidFill>
                <a:latin typeface="Balmy"/>
                <a:ea typeface="Balmy"/>
                <a:cs typeface="Balmy"/>
                <a:sym typeface="Balmy"/>
              </a:rPr>
              <a:t>Project name and value proposition:</a:t>
            </a:r>
          </a:p>
        </p:txBody>
      </p:sp>
      <p:grpSp>
        <p:nvGrpSpPr>
          <p:cNvPr name="Group 17" id="17"/>
          <p:cNvGrpSpPr/>
          <p:nvPr/>
        </p:nvGrpSpPr>
        <p:grpSpPr>
          <a:xfrm rot="0">
            <a:off x="-1139905" y="7849152"/>
            <a:ext cx="20567810" cy="2843395"/>
            <a:chOff x="0" y="0"/>
            <a:chExt cx="5417037" cy="748878"/>
          </a:xfrm>
        </p:grpSpPr>
        <p:sp>
          <p:nvSpPr>
            <p:cNvPr name="Freeform 18" id="18"/>
            <p:cNvSpPr/>
            <p:nvPr/>
          </p:nvSpPr>
          <p:spPr>
            <a:xfrm flipH="false" flipV="false" rot="0">
              <a:off x="0" y="0"/>
              <a:ext cx="5417036" cy="748878"/>
            </a:xfrm>
            <a:custGeom>
              <a:avLst/>
              <a:gdLst/>
              <a:ahLst/>
              <a:cxnLst/>
              <a:rect r="r" b="b" t="t" l="l"/>
              <a:pathLst>
                <a:path h="748878" w="5417036">
                  <a:moveTo>
                    <a:pt x="0" y="0"/>
                  </a:moveTo>
                  <a:lnTo>
                    <a:pt x="5417036" y="0"/>
                  </a:lnTo>
                  <a:lnTo>
                    <a:pt x="5417036" y="748878"/>
                  </a:lnTo>
                  <a:lnTo>
                    <a:pt x="0" y="748878"/>
                  </a:lnTo>
                  <a:close/>
                </a:path>
              </a:pathLst>
            </a:custGeom>
            <a:solidFill>
              <a:srgbClr val="FCCE5D"/>
            </a:solidFill>
            <a:ln cap="sq">
              <a:noFill/>
              <a:prstDash val="solid"/>
              <a:miter/>
            </a:ln>
          </p:spPr>
        </p:sp>
        <p:sp>
          <p:nvSpPr>
            <p:cNvPr name="TextBox 19" id="19"/>
            <p:cNvSpPr txBox="true"/>
            <p:nvPr/>
          </p:nvSpPr>
          <p:spPr>
            <a:xfrm>
              <a:off x="0" y="-38100"/>
              <a:ext cx="5417037" cy="786978"/>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5400000">
            <a:off x="2398803" y="4445826"/>
            <a:ext cx="346521" cy="6806653"/>
            <a:chOff x="0" y="0"/>
            <a:chExt cx="462027" cy="9075537"/>
          </a:xfrm>
        </p:grpSpPr>
        <p:sp>
          <p:nvSpPr>
            <p:cNvPr name="Freeform 21" id="21"/>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3" id="23"/>
          <p:cNvGrpSpPr/>
          <p:nvPr/>
        </p:nvGrpSpPr>
        <p:grpSpPr>
          <a:xfrm rot="-5400000">
            <a:off x="14637736" y="3483132"/>
            <a:ext cx="231014" cy="8732040"/>
            <a:chOff x="0" y="0"/>
            <a:chExt cx="308018" cy="11642721"/>
          </a:xfrm>
        </p:grpSpPr>
        <p:sp>
          <p:nvSpPr>
            <p:cNvPr name="Freeform 24" id="24"/>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5400000">
              <a:off x="-2871170" y="8463532"/>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6" id="26"/>
          <p:cNvSpPr/>
          <p:nvPr/>
        </p:nvSpPr>
        <p:spPr>
          <a:xfrm flipH="true" flipV="false" rot="0">
            <a:off x="9401956" y="7272148"/>
            <a:ext cx="9717307" cy="4251322"/>
          </a:xfrm>
          <a:custGeom>
            <a:avLst/>
            <a:gdLst/>
            <a:ahLst/>
            <a:cxnLst/>
            <a:rect r="r" b="b" t="t" l="l"/>
            <a:pathLst>
              <a:path h="4251322" w="9717307">
                <a:moveTo>
                  <a:pt x="9717307" y="0"/>
                </a:moveTo>
                <a:lnTo>
                  <a:pt x="0" y="0"/>
                </a:lnTo>
                <a:lnTo>
                  <a:pt x="0" y="4251321"/>
                </a:lnTo>
                <a:lnTo>
                  <a:pt x="9717307" y="4251321"/>
                </a:lnTo>
                <a:lnTo>
                  <a:pt x="971730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867177" y="7272148"/>
            <a:ext cx="11011177" cy="4968794"/>
          </a:xfrm>
          <a:custGeom>
            <a:avLst/>
            <a:gdLst/>
            <a:ahLst/>
            <a:cxnLst/>
            <a:rect r="r" b="b" t="t" l="l"/>
            <a:pathLst>
              <a:path h="4968794" w="11011177">
                <a:moveTo>
                  <a:pt x="0" y="0"/>
                </a:moveTo>
                <a:lnTo>
                  <a:pt x="11011177" y="0"/>
                </a:lnTo>
                <a:lnTo>
                  <a:pt x="11011177" y="4968793"/>
                </a:lnTo>
                <a:lnTo>
                  <a:pt x="0" y="4968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7985220" y="1895709"/>
            <a:ext cx="2990180" cy="1151893"/>
          </a:xfrm>
          <a:prstGeom prst="rect">
            <a:avLst/>
          </a:prstGeom>
        </p:spPr>
        <p:txBody>
          <a:bodyPr anchor="t" rtlCol="false" tIns="0" lIns="0" bIns="0" rIns="0">
            <a:spAutoFit/>
          </a:bodyPr>
          <a:lstStyle/>
          <a:p>
            <a:pPr algn="ctr">
              <a:lnSpc>
                <a:spcPts val="8959"/>
              </a:lnSpc>
              <a:spcBef>
                <a:spcPct val="0"/>
              </a:spcBef>
            </a:pPr>
            <a:r>
              <a:rPr lang="en-US" b="true" sz="6399">
                <a:solidFill>
                  <a:srgbClr val="442816"/>
                </a:solidFill>
                <a:latin typeface="Childos Arabic Bold"/>
                <a:ea typeface="Childos Arabic Bold"/>
                <a:cs typeface="Childos Arabic Bold"/>
                <a:sym typeface="Childos Arabic Bold"/>
              </a:rPr>
              <a:t>UniVerse</a:t>
            </a:r>
          </a:p>
        </p:txBody>
      </p:sp>
      <p:sp>
        <p:nvSpPr>
          <p:cNvPr name="TextBox 29" id="29"/>
          <p:cNvSpPr txBox="true"/>
          <p:nvPr/>
        </p:nvSpPr>
        <p:spPr>
          <a:xfrm rot="0">
            <a:off x="2872212" y="2971402"/>
            <a:ext cx="12749061" cy="679450"/>
          </a:xfrm>
          <a:prstGeom prst="rect">
            <a:avLst/>
          </a:prstGeom>
        </p:spPr>
        <p:txBody>
          <a:bodyPr anchor="t" rtlCol="false" tIns="0" lIns="0" bIns="0" rIns="0">
            <a:spAutoFit/>
          </a:bodyPr>
          <a:lstStyle/>
          <a:p>
            <a:pPr algn="ctr">
              <a:lnSpc>
                <a:spcPts val="5599"/>
              </a:lnSpc>
            </a:pPr>
            <a:r>
              <a:rPr lang="en-US" b="true" sz="3999" i="true">
                <a:solidFill>
                  <a:srgbClr val="442816"/>
                </a:solidFill>
                <a:latin typeface="Canva Sans Bold Italics"/>
                <a:ea typeface="Canva Sans Bold Italics"/>
                <a:cs typeface="Canva Sans Bold Italics"/>
                <a:sym typeface="Canva Sans Bold Italics"/>
              </a:rPr>
              <a:t>“Mentor with purpose and autonomy”</a:t>
            </a:r>
          </a:p>
        </p:txBody>
      </p:sp>
      <p:sp>
        <p:nvSpPr>
          <p:cNvPr name="TextBox 30" id="30"/>
          <p:cNvSpPr txBox="true"/>
          <p:nvPr/>
        </p:nvSpPr>
        <p:spPr>
          <a:xfrm rot="0">
            <a:off x="3027426" y="4792251"/>
            <a:ext cx="12749061" cy="2312035"/>
          </a:xfrm>
          <a:prstGeom prst="rect">
            <a:avLst/>
          </a:prstGeom>
        </p:spPr>
        <p:txBody>
          <a:bodyPr anchor="t" rtlCol="false" tIns="0" lIns="0" bIns="0" rIns="0">
            <a:spAutoFit/>
          </a:bodyPr>
          <a:lstStyle/>
          <a:p>
            <a:pPr algn="ctr">
              <a:lnSpc>
                <a:spcPts val="7279"/>
              </a:lnSpc>
            </a:pPr>
            <a:r>
              <a:rPr lang="en-US" sz="5199" b="true">
                <a:solidFill>
                  <a:srgbClr val="442816"/>
                </a:solidFill>
                <a:latin typeface="Canva Sans Bold"/>
                <a:ea typeface="Canva Sans Bold"/>
                <a:cs typeface="Canva Sans Bold"/>
                <a:sym typeface="Canva Sans Bold"/>
              </a:rPr>
              <a:t>Value Proposition:</a:t>
            </a:r>
          </a:p>
          <a:p>
            <a:pPr algn="ctr">
              <a:lnSpc>
                <a:spcPts val="5599"/>
              </a:lnSpc>
            </a:pPr>
            <a:r>
              <a:rPr lang="en-US" b="true" sz="3999" i="true">
                <a:solidFill>
                  <a:srgbClr val="442816"/>
                </a:solidFill>
                <a:latin typeface="Canva Sans Bold Italics"/>
                <a:ea typeface="Canva Sans Bold Italics"/>
                <a:cs typeface="Canva Sans Bold Italics"/>
                <a:sym typeface="Canva Sans Bold Italics"/>
              </a:rPr>
              <a:t>College mentorship reimagined with purpose and autonomy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835646" y="-87945"/>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988046" y="-240345"/>
            <a:ext cx="20780004" cy="11061757"/>
            <a:chOff x="0" y="0"/>
            <a:chExt cx="27706672" cy="14749009"/>
          </a:xfrm>
        </p:grpSpPr>
        <p:sp>
          <p:nvSpPr>
            <p:cNvPr name="Freeform 10" id="10"/>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16" id="16"/>
          <p:cNvGrpSpPr/>
          <p:nvPr/>
        </p:nvGrpSpPr>
        <p:grpSpPr>
          <a:xfrm rot="0">
            <a:off x="-1139905" y="7849152"/>
            <a:ext cx="20567810" cy="2843395"/>
            <a:chOff x="0" y="0"/>
            <a:chExt cx="5417037" cy="748878"/>
          </a:xfrm>
        </p:grpSpPr>
        <p:sp>
          <p:nvSpPr>
            <p:cNvPr name="Freeform 17" id="17"/>
            <p:cNvSpPr/>
            <p:nvPr/>
          </p:nvSpPr>
          <p:spPr>
            <a:xfrm flipH="false" flipV="false" rot="0">
              <a:off x="0" y="0"/>
              <a:ext cx="5417036" cy="748878"/>
            </a:xfrm>
            <a:custGeom>
              <a:avLst/>
              <a:gdLst/>
              <a:ahLst/>
              <a:cxnLst/>
              <a:rect r="r" b="b" t="t" l="l"/>
              <a:pathLst>
                <a:path h="748878" w="5417036">
                  <a:moveTo>
                    <a:pt x="0" y="0"/>
                  </a:moveTo>
                  <a:lnTo>
                    <a:pt x="5417036" y="0"/>
                  </a:lnTo>
                  <a:lnTo>
                    <a:pt x="5417036" y="748878"/>
                  </a:lnTo>
                  <a:lnTo>
                    <a:pt x="0" y="748878"/>
                  </a:lnTo>
                  <a:close/>
                </a:path>
              </a:pathLst>
            </a:custGeom>
            <a:solidFill>
              <a:srgbClr val="FCCE5D"/>
            </a:solidFill>
            <a:ln cap="sq">
              <a:noFill/>
              <a:prstDash val="solid"/>
              <a:miter/>
            </a:ln>
          </p:spPr>
        </p:sp>
        <p:sp>
          <p:nvSpPr>
            <p:cNvPr name="TextBox 18" id="18"/>
            <p:cNvSpPr txBox="true"/>
            <p:nvPr/>
          </p:nvSpPr>
          <p:spPr>
            <a:xfrm>
              <a:off x="0" y="-38100"/>
              <a:ext cx="5417037" cy="786978"/>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5400000">
            <a:off x="2398803" y="4445826"/>
            <a:ext cx="346521" cy="6806653"/>
            <a:chOff x="0" y="0"/>
            <a:chExt cx="462027" cy="9075537"/>
          </a:xfrm>
        </p:grpSpPr>
        <p:sp>
          <p:nvSpPr>
            <p:cNvPr name="Freeform 20" id="20"/>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2" id="22"/>
          <p:cNvGrpSpPr/>
          <p:nvPr/>
        </p:nvGrpSpPr>
        <p:grpSpPr>
          <a:xfrm rot="-5400000">
            <a:off x="14637736" y="3483132"/>
            <a:ext cx="231014" cy="8732040"/>
            <a:chOff x="0" y="0"/>
            <a:chExt cx="308018" cy="11642721"/>
          </a:xfrm>
        </p:grpSpPr>
        <p:sp>
          <p:nvSpPr>
            <p:cNvPr name="Freeform 23" id="23"/>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5400000">
              <a:off x="-2871170" y="8463532"/>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5" id="25"/>
          <p:cNvSpPr/>
          <p:nvPr/>
        </p:nvSpPr>
        <p:spPr>
          <a:xfrm flipH="true" flipV="false" rot="0">
            <a:off x="9401956" y="7272148"/>
            <a:ext cx="9717307" cy="4251322"/>
          </a:xfrm>
          <a:custGeom>
            <a:avLst/>
            <a:gdLst/>
            <a:ahLst/>
            <a:cxnLst/>
            <a:rect r="r" b="b" t="t" l="l"/>
            <a:pathLst>
              <a:path h="4251322" w="9717307">
                <a:moveTo>
                  <a:pt x="9717307" y="0"/>
                </a:moveTo>
                <a:lnTo>
                  <a:pt x="0" y="0"/>
                </a:lnTo>
                <a:lnTo>
                  <a:pt x="0" y="4251321"/>
                </a:lnTo>
                <a:lnTo>
                  <a:pt x="9717307" y="4251321"/>
                </a:lnTo>
                <a:lnTo>
                  <a:pt x="971730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867177" y="7272148"/>
            <a:ext cx="11011177" cy="4968794"/>
          </a:xfrm>
          <a:custGeom>
            <a:avLst/>
            <a:gdLst/>
            <a:ahLst/>
            <a:cxnLst/>
            <a:rect r="r" b="b" t="t" l="l"/>
            <a:pathLst>
              <a:path h="4968794" w="11011177">
                <a:moveTo>
                  <a:pt x="0" y="0"/>
                </a:moveTo>
                <a:lnTo>
                  <a:pt x="11011177" y="0"/>
                </a:lnTo>
                <a:lnTo>
                  <a:pt x="11011177" y="4968793"/>
                </a:lnTo>
                <a:lnTo>
                  <a:pt x="0" y="4968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4198924" y="1511032"/>
            <a:ext cx="9890153" cy="5649750"/>
          </a:xfrm>
          <a:custGeom>
            <a:avLst/>
            <a:gdLst/>
            <a:ahLst/>
            <a:cxnLst/>
            <a:rect r="r" b="b" t="t" l="l"/>
            <a:pathLst>
              <a:path h="5649750" w="9890153">
                <a:moveTo>
                  <a:pt x="0" y="0"/>
                </a:moveTo>
                <a:lnTo>
                  <a:pt x="9890152" y="0"/>
                </a:lnTo>
                <a:lnTo>
                  <a:pt x="9890152" y="5649750"/>
                </a:lnTo>
                <a:lnTo>
                  <a:pt x="0" y="5649750"/>
                </a:lnTo>
                <a:lnTo>
                  <a:pt x="0" y="0"/>
                </a:lnTo>
                <a:close/>
              </a:path>
            </a:pathLst>
          </a:custGeom>
          <a:blipFill>
            <a:blip r:embed="rId10"/>
            <a:stretch>
              <a:fillRect l="0" t="0" r="0" b="0"/>
            </a:stretch>
          </a:blipFill>
        </p:spPr>
      </p:sp>
      <p:sp>
        <p:nvSpPr>
          <p:cNvPr name="TextBox 28" id="28"/>
          <p:cNvSpPr txBox="true"/>
          <p:nvPr/>
        </p:nvSpPr>
        <p:spPr>
          <a:xfrm rot="0">
            <a:off x="2572063" y="663322"/>
            <a:ext cx="13816494" cy="736345"/>
          </a:xfrm>
          <a:prstGeom prst="rect">
            <a:avLst/>
          </a:prstGeom>
        </p:spPr>
        <p:txBody>
          <a:bodyPr anchor="t" rtlCol="false" tIns="0" lIns="0" bIns="0" rIns="0">
            <a:spAutoFit/>
          </a:bodyPr>
          <a:lstStyle/>
          <a:p>
            <a:pPr algn="ctr">
              <a:lnSpc>
                <a:spcPts val="5511"/>
              </a:lnSpc>
            </a:pPr>
            <a:r>
              <a:rPr lang="en-US" sz="5299">
                <a:solidFill>
                  <a:srgbClr val="442816"/>
                </a:solidFill>
                <a:latin typeface="Balmy"/>
                <a:ea typeface="Balmy"/>
                <a:cs typeface="Balmy"/>
                <a:sym typeface="Balmy"/>
              </a:rPr>
              <a:t>Project name and value proposition: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139905" y="-369210"/>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945196" y="2318274"/>
            <a:ext cx="20780004" cy="11061757"/>
            <a:chOff x="0" y="0"/>
            <a:chExt cx="27706672" cy="14749009"/>
          </a:xfrm>
        </p:grpSpPr>
        <p:sp>
          <p:nvSpPr>
            <p:cNvPr name="Freeform 10" id="10"/>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16" id="16"/>
          <p:cNvSpPr txBox="true"/>
          <p:nvPr/>
        </p:nvSpPr>
        <p:spPr>
          <a:xfrm rot="0">
            <a:off x="2572063" y="663322"/>
            <a:ext cx="13816494" cy="736345"/>
          </a:xfrm>
          <a:prstGeom prst="rect">
            <a:avLst/>
          </a:prstGeom>
        </p:spPr>
        <p:txBody>
          <a:bodyPr anchor="t" rtlCol="false" tIns="0" lIns="0" bIns="0" rIns="0">
            <a:spAutoFit/>
          </a:bodyPr>
          <a:lstStyle/>
          <a:p>
            <a:pPr algn="ctr">
              <a:lnSpc>
                <a:spcPts val="5511"/>
              </a:lnSpc>
            </a:pPr>
            <a:r>
              <a:rPr lang="en-US" sz="5299">
                <a:solidFill>
                  <a:srgbClr val="442816"/>
                </a:solidFill>
                <a:latin typeface="Balmy"/>
                <a:ea typeface="Balmy"/>
                <a:cs typeface="Balmy"/>
                <a:sym typeface="Balmy"/>
              </a:rPr>
              <a:t>Project name and value proposition:</a:t>
            </a:r>
          </a:p>
        </p:txBody>
      </p:sp>
      <p:grpSp>
        <p:nvGrpSpPr>
          <p:cNvPr name="Group 17" id="17"/>
          <p:cNvGrpSpPr/>
          <p:nvPr/>
        </p:nvGrpSpPr>
        <p:grpSpPr>
          <a:xfrm rot="0">
            <a:off x="-1139905" y="7849152"/>
            <a:ext cx="20567810" cy="2843395"/>
            <a:chOff x="0" y="0"/>
            <a:chExt cx="5417037" cy="748878"/>
          </a:xfrm>
        </p:grpSpPr>
        <p:sp>
          <p:nvSpPr>
            <p:cNvPr name="Freeform 18" id="18"/>
            <p:cNvSpPr/>
            <p:nvPr/>
          </p:nvSpPr>
          <p:spPr>
            <a:xfrm flipH="false" flipV="false" rot="0">
              <a:off x="0" y="0"/>
              <a:ext cx="5417036" cy="748878"/>
            </a:xfrm>
            <a:custGeom>
              <a:avLst/>
              <a:gdLst/>
              <a:ahLst/>
              <a:cxnLst/>
              <a:rect r="r" b="b" t="t" l="l"/>
              <a:pathLst>
                <a:path h="748878" w="5417036">
                  <a:moveTo>
                    <a:pt x="0" y="0"/>
                  </a:moveTo>
                  <a:lnTo>
                    <a:pt x="5417036" y="0"/>
                  </a:lnTo>
                  <a:lnTo>
                    <a:pt x="5417036" y="748878"/>
                  </a:lnTo>
                  <a:lnTo>
                    <a:pt x="0" y="748878"/>
                  </a:lnTo>
                  <a:close/>
                </a:path>
              </a:pathLst>
            </a:custGeom>
            <a:solidFill>
              <a:srgbClr val="FCCE5D"/>
            </a:solidFill>
            <a:ln cap="sq">
              <a:noFill/>
              <a:prstDash val="solid"/>
              <a:miter/>
            </a:ln>
          </p:spPr>
        </p:sp>
        <p:sp>
          <p:nvSpPr>
            <p:cNvPr name="TextBox 19" id="19"/>
            <p:cNvSpPr txBox="true"/>
            <p:nvPr/>
          </p:nvSpPr>
          <p:spPr>
            <a:xfrm>
              <a:off x="0" y="-38100"/>
              <a:ext cx="5417037" cy="786978"/>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5400000">
            <a:off x="2398803" y="4445826"/>
            <a:ext cx="346521" cy="6806653"/>
            <a:chOff x="0" y="0"/>
            <a:chExt cx="462027" cy="9075537"/>
          </a:xfrm>
        </p:grpSpPr>
        <p:sp>
          <p:nvSpPr>
            <p:cNvPr name="Freeform 21" id="21"/>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3" id="23"/>
          <p:cNvGrpSpPr/>
          <p:nvPr/>
        </p:nvGrpSpPr>
        <p:grpSpPr>
          <a:xfrm rot="-5400000">
            <a:off x="14637736" y="3483132"/>
            <a:ext cx="231014" cy="8732040"/>
            <a:chOff x="0" y="0"/>
            <a:chExt cx="308018" cy="11642721"/>
          </a:xfrm>
        </p:grpSpPr>
        <p:sp>
          <p:nvSpPr>
            <p:cNvPr name="Freeform 24" id="24"/>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5400000">
              <a:off x="-2871170" y="8463532"/>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6" id="26"/>
          <p:cNvSpPr/>
          <p:nvPr/>
        </p:nvSpPr>
        <p:spPr>
          <a:xfrm flipH="true" flipV="false" rot="0">
            <a:off x="9401956" y="7272148"/>
            <a:ext cx="9717307" cy="4251322"/>
          </a:xfrm>
          <a:custGeom>
            <a:avLst/>
            <a:gdLst/>
            <a:ahLst/>
            <a:cxnLst/>
            <a:rect r="r" b="b" t="t" l="l"/>
            <a:pathLst>
              <a:path h="4251322" w="9717307">
                <a:moveTo>
                  <a:pt x="9717307" y="0"/>
                </a:moveTo>
                <a:lnTo>
                  <a:pt x="0" y="0"/>
                </a:lnTo>
                <a:lnTo>
                  <a:pt x="0" y="4251321"/>
                </a:lnTo>
                <a:lnTo>
                  <a:pt x="9717307" y="4251321"/>
                </a:lnTo>
                <a:lnTo>
                  <a:pt x="971730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1867177" y="7272148"/>
            <a:ext cx="11011177" cy="4968794"/>
          </a:xfrm>
          <a:custGeom>
            <a:avLst/>
            <a:gdLst/>
            <a:ahLst/>
            <a:cxnLst/>
            <a:rect r="r" b="b" t="t" l="l"/>
            <a:pathLst>
              <a:path h="4968794" w="11011177">
                <a:moveTo>
                  <a:pt x="0" y="0"/>
                </a:moveTo>
                <a:lnTo>
                  <a:pt x="11011177" y="0"/>
                </a:lnTo>
                <a:lnTo>
                  <a:pt x="11011177" y="4968793"/>
                </a:lnTo>
                <a:lnTo>
                  <a:pt x="0" y="4968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7985220" y="2276627"/>
            <a:ext cx="2990180" cy="1151893"/>
          </a:xfrm>
          <a:prstGeom prst="rect">
            <a:avLst/>
          </a:prstGeom>
        </p:spPr>
        <p:txBody>
          <a:bodyPr anchor="t" rtlCol="false" tIns="0" lIns="0" bIns="0" rIns="0">
            <a:spAutoFit/>
          </a:bodyPr>
          <a:lstStyle/>
          <a:p>
            <a:pPr algn="ctr">
              <a:lnSpc>
                <a:spcPts val="8959"/>
              </a:lnSpc>
              <a:spcBef>
                <a:spcPct val="0"/>
              </a:spcBef>
            </a:pPr>
            <a:r>
              <a:rPr lang="en-US" b="true" sz="6399">
                <a:solidFill>
                  <a:srgbClr val="442816"/>
                </a:solidFill>
                <a:latin typeface="Childos Arabic Bold"/>
                <a:ea typeface="Childos Arabic Bold"/>
                <a:cs typeface="Childos Arabic Bold"/>
                <a:sym typeface="Childos Arabic Bold"/>
              </a:rPr>
              <a:t>UniVerse</a:t>
            </a:r>
          </a:p>
        </p:txBody>
      </p:sp>
      <p:sp>
        <p:nvSpPr>
          <p:cNvPr name="TextBox 29" id="29"/>
          <p:cNvSpPr txBox="true"/>
          <p:nvPr/>
        </p:nvSpPr>
        <p:spPr>
          <a:xfrm rot="0">
            <a:off x="3337555" y="4491863"/>
            <a:ext cx="12563847" cy="1731899"/>
          </a:xfrm>
          <a:prstGeom prst="rect">
            <a:avLst/>
          </a:prstGeom>
        </p:spPr>
        <p:txBody>
          <a:bodyPr anchor="t" rtlCol="false" tIns="0" lIns="0" bIns="0" rIns="0">
            <a:spAutoFit/>
          </a:bodyPr>
          <a:lstStyle/>
          <a:p>
            <a:pPr algn="ctr">
              <a:lnSpc>
                <a:spcPts val="3328"/>
              </a:lnSpc>
            </a:pPr>
            <a:r>
              <a:rPr lang="en-US" sz="3200" b="true">
                <a:solidFill>
                  <a:srgbClr val="442816"/>
                </a:solidFill>
                <a:latin typeface="Childos Arabic Bold"/>
                <a:ea typeface="Childos Arabic Bold"/>
                <a:cs typeface="Childos Arabic Bold"/>
                <a:sym typeface="Childos Arabic Bold"/>
              </a:rPr>
              <a:t>Why we chose this name:</a:t>
            </a:r>
          </a:p>
          <a:p>
            <a:pPr algn="ctr">
              <a:lnSpc>
                <a:spcPts val="3328"/>
              </a:lnSpc>
            </a:pPr>
            <a:r>
              <a:rPr lang="en-US" sz="3200">
                <a:solidFill>
                  <a:srgbClr val="442816"/>
                </a:solidFill>
                <a:latin typeface="Childos Arabic"/>
                <a:ea typeface="Childos Arabic"/>
                <a:cs typeface="Childos Arabic"/>
                <a:sym typeface="Childos Arabic"/>
              </a:rPr>
              <a:t>We wanted a name related to “universities” while capturing</a:t>
            </a:r>
          </a:p>
          <a:p>
            <a:pPr algn="ctr">
              <a:lnSpc>
                <a:spcPts val="3328"/>
              </a:lnSpc>
            </a:pPr>
            <a:r>
              <a:rPr lang="en-US" sz="3200">
                <a:solidFill>
                  <a:srgbClr val="442816"/>
                </a:solidFill>
                <a:latin typeface="Childos Arabic"/>
                <a:ea typeface="Childos Arabic"/>
                <a:cs typeface="Childos Arabic"/>
                <a:sym typeface="Childos Arabic"/>
              </a:rPr>
              <a:t> the vast possibilities of niches and programs a prospective college applicant</a:t>
            </a:r>
          </a:p>
          <a:p>
            <a:pPr algn="ctr">
              <a:lnSpc>
                <a:spcPts val="3328"/>
              </a:lnSpc>
              <a:spcBef>
                <a:spcPct val="0"/>
              </a:spcBef>
            </a:pPr>
            <a:r>
              <a:rPr lang="en-US" sz="3200">
                <a:solidFill>
                  <a:srgbClr val="442816"/>
                </a:solidFill>
                <a:latin typeface="Childos Arabic"/>
                <a:ea typeface="Childos Arabic"/>
                <a:cs typeface="Childos Arabic"/>
                <a:sym typeface="Childos Arabic"/>
              </a:rPr>
              <a:t> might participate 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890456" y="-46934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1738888" y="3856069"/>
            <a:ext cx="5800640" cy="1205462"/>
          </a:xfrm>
          <a:prstGeom prst="rect">
            <a:avLst/>
          </a:prstGeom>
        </p:spPr>
        <p:txBody>
          <a:bodyPr anchor="t" rtlCol="false" tIns="0" lIns="0" bIns="0" rIns="0">
            <a:spAutoFit/>
          </a:bodyPr>
          <a:lstStyle/>
          <a:p>
            <a:pPr algn="ctr">
              <a:lnSpc>
                <a:spcPts val="4747"/>
              </a:lnSpc>
            </a:pPr>
            <a:r>
              <a:rPr lang="en-US" sz="3391" b="true">
                <a:solidFill>
                  <a:srgbClr val="442816"/>
                </a:solidFill>
                <a:latin typeface="Childos Arabic Bold"/>
                <a:ea typeface="Childos Arabic Bold"/>
                <a:cs typeface="Childos Arabic Bold"/>
                <a:sym typeface="Childos Arabic Bold"/>
              </a:rPr>
              <a:t>Our Primary User:</a:t>
            </a:r>
          </a:p>
          <a:p>
            <a:pPr algn="ctr">
              <a:lnSpc>
                <a:spcPts val="4747"/>
              </a:lnSpc>
              <a:spcBef>
                <a:spcPct val="0"/>
              </a:spcBef>
            </a:pPr>
            <a:r>
              <a:rPr lang="en-US" sz="3391">
                <a:solidFill>
                  <a:srgbClr val="442816"/>
                </a:solidFill>
                <a:latin typeface="Childos Arabic"/>
                <a:ea typeface="Childos Arabic"/>
                <a:cs typeface="Childos Arabic"/>
                <a:sym typeface="Childos Arabic"/>
              </a:rPr>
              <a:t>College Counselors</a:t>
            </a:r>
          </a:p>
        </p:txBody>
      </p:sp>
      <p:sp>
        <p:nvSpPr>
          <p:cNvPr name="TextBox 10" id="10"/>
          <p:cNvSpPr txBox="true"/>
          <p:nvPr/>
        </p:nvSpPr>
        <p:spPr>
          <a:xfrm rot="0">
            <a:off x="5140304" y="6376868"/>
            <a:ext cx="7560346" cy="3400425"/>
          </a:xfrm>
          <a:prstGeom prst="rect">
            <a:avLst/>
          </a:prstGeom>
        </p:spPr>
        <p:txBody>
          <a:bodyPr anchor="t" rtlCol="false" tIns="0" lIns="0" bIns="0" rIns="0">
            <a:spAutoFit/>
          </a:bodyPr>
          <a:lstStyle/>
          <a:p>
            <a:pPr algn="ctr">
              <a:lnSpc>
                <a:spcPts val="4619"/>
              </a:lnSpc>
            </a:pPr>
            <a:r>
              <a:rPr lang="en-US" sz="3299" b="true">
                <a:solidFill>
                  <a:srgbClr val="442816"/>
                </a:solidFill>
                <a:latin typeface="Childos Arabic Bold"/>
                <a:ea typeface="Childos Arabic Bold"/>
                <a:cs typeface="Childos Arabic Bold"/>
                <a:sym typeface="Childos Arabic Bold"/>
              </a:rPr>
              <a:t>Brief synopsis of your proposed solution:</a:t>
            </a:r>
          </a:p>
          <a:p>
            <a:pPr algn="ctr">
              <a:lnSpc>
                <a:spcPts val="4619"/>
              </a:lnSpc>
            </a:pPr>
            <a:r>
              <a:rPr lang="en-US" sz="3299">
                <a:solidFill>
                  <a:srgbClr val="442816"/>
                </a:solidFill>
                <a:latin typeface="Childos Arabic"/>
                <a:ea typeface="Childos Arabic"/>
                <a:cs typeface="Childos Arabic"/>
                <a:sym typeface="Childos Arabic"/>
              </a:rPr>
              <a:t>An app to allow Counselors to choose to work with small groups of students with interests and backgrounds that cater to their own knowledge.    </a:t>
            </a:r>
          </a:p>
          <a:p>
            <a:pPr algn="ctr">
              <a:lnSpc>
                <a:spcPts val="3779"/>
              </a:lnSpc>
              <a:spcBef>
                <a:spcPct val="0"/>
              </a:spcBef>
            </a:pPr>
          </a:p>
        </p:txBody>
      </p:sp>
      <p:sp>
        <p:nvSpPr>
          <p:cNvPr name="TextBox 11" id="11"/>
          <p:cNvSpPr txBox="true"/>
          <p:nvPr/>
        </p:nvSpPr>
        <p:spPr>
          <a:xfrm rot="0">
            <a:off x="9499546" y="3272848"/>
            <a:ext cx="8252152" cy="2371903"/>
          </a:xfrm>
          <a:prstGeom prst="rect">
            <a:avLst/>
          </a:prstGeom>
        </p:spPr>
        <p:txBody>
          <a:bodyPr anchor="t" rtlCol="false" tIns="0" lIns="0" bIns="0" rIns="0">
            <a:spAutoFit/>
          </a:bodyPr>
          <a:lstStyle/>
          <a:p>
            <a:pPr algn="ctr">
              <a:lnSpc>
                <a:spcPts val="4715"/>
              </a:lnSpc>
            </a:pPr>
            <a:r>
              <a:rPr lang="en-US" sz="3367" b="true">
                <a:solidFill>
                  <a:srgbClr val="442816"/>
                </a:solidFill>
                <a:latin typeface="Childos Arabic Bold"/>
                <a:ea typeface="Childos Arabic Bold"/>
                <a:cs typeface="Childos Arabic Bold"/>
                <a:sym typeface="Childos Arabic Bold"/>
              </a:rPr>
              <a:t>Problem you are tackling:</a:t>
            </a:r>
          </a:p>
          <a:p>
            <a:pPr algn="ctr">
              <a:lnSpc>
                <a:spcPts val="4715"/>
              </a:lnSpc>
              <a:spcBef>
                <a:spcPct val="0"/>
              </a:spcBef>
            </a:pPr>
            <a:r>
              <a:rPr lang="en-US" sz="3367">
                <a:solidFill>
                  <a:srgbClr val="442816"/>
                </a:solidFill>
                <a:latin typeface="Childos Arabic"/>
                <a:ea typeface="Childos Arabic"/>
                <a:cs typeface="Childos Arabic"/>
                <a:sym typeface="Childos Arabic"/>
              </a:rPr>
              <a:t>traditonal College Counselors are incentivized to only cater students advice for “top” universities not programs best for the student</a:t>
            </a:r>
          </a:p>
        </p:txBody>
      </p:sp>
      <p:grpSp>
        <p:nvGrpSpPr>
          <p:cNvPr name="Group 12" id="12"/>
          <p:cNvGrpSpPr/>
          <p:nvPr/>
        </p:nvGrpSpPr>
        <p:grpSpPr>
          <a:xfrm rot="0">
            <a:off x="-452495" y="-469348"/>
            <a:ext cx="19192990" cy="3554168"/>
            <a:chOff x="0" y="0"/>
            <a:chExt cx="4660506" cy="863035"/>
          </a:xfrm>
        </p:grpSpPr>
        <p:sp>
          <p:nvSpPr>
            <p:cNvPr name="Freeform 13" id="13"/>
            <p:cNvSpPr/>
            <p:nvPr/>
          </p:nvSpPr>
          <p:spPr>
            <a:xfrm flipH="false" flipV="false" rot="0">
              <a:off x="10160" y="16510"/>
              <a:ext cx="4637646" cy="835095"/>
            </a:xfrm>
            <a:custGeom>
              <a:avLst/>
              <a:gdLst/>
              <a:ahLst/>
              <a:cxnLst/>
              <a:rect r="r" b="b" t="t" l="l"/>
              <a:pathLst>
                <a:path h="835095" w="4637646">
                  <a:moveTo>
                    <a:pt x="4637646" y="835095"/>
                  </a:moveTo>
                  <a:lnTo>
                    <a:pt x="0" y="827475"/>
                  </a:lnTo>
                  <a:lnTo>
                    <a:pt x="0" y="302860"/>
                  </a:lnTo>
                  <a:lnTo>
                    <a:pt x="17780" y="19050"/>
                  </a:lnTo>
                  <a:lnTo>
                    <a:pt x="2310582" y="0"/>
                  </a:lnTo>
                  <a:lnTo>
                    <a:pt x="4618596" y="5080"/>
                  </a:lnTo>
                  <a:close/>
                </a:path>
              </a:pathLst>
            </a:custGeom>
            <a:solidFill>
              <a:srgbClr val="FCCE5D"/>
            </a:solidFill>
          </p:spPr>
        </p:sp>
        <p:sp>
          <p:nvSpPr>
            <p:cNvPr name="Freeform 14" id="14"/>
            <p:cNvSpPr/>
            <p:nvPr/>
          </p:nvSpPr>
          <p:spPr>
            <a:xfrm flipH="false" flipV="false" rot="0">
              <a:off x="-3810" y="0"/>
              <a:ext cx="4666856" cy="861765"/>
            </a:xfrm>
            <a:custGeom>
              <a:avLst/>
              <a:gdLst/>
              <a:ahLst/>
              <a:cxnLst/>
              <a:rect r="r" b="b" t="t" l="l"/>
              <a:pathLst>
                <a:path h="861765" w="4666856">
                  <a:moveTo>
                    <a:pt x="4632566" y="21590"/>
                  </a:moveTo>
                  <a:cubicBezTo>
                    <a:pt x="4633836" y="34290"/>
                    <a:pt x="4633836" y="44450"/>
                    <a:pt x="4635106" y="54610"/>
                  </a:cubicBezTo>
                  <a:cubicBezTo>
                    <a:pt x="4637646" y="75725"/>
                    <a:pt x="4638916" y="92204"/>
                    <a:pt x="4641456" y="108094"/>
                  </a:cubicBezTo>
                  <a:cubicBezTo>
                    <a:pt x="4641456" y="131046"/>
                    <a:pt x="4654156" y="583612"/>
                    <a:pt x="4660506" y="606564"/>
                  </a:cubicBezTo>
                  <a:cubicBezTo>
                    <a:pt x="4666856" y="641286"/>
                    <a:pt x="4663046" y="676597"/>
                    <a:pt x="4663046" y="711319"/>
                  </a:cubicBezTo>
                  <a:cubicBezTo>
                    <a:pt x="4663046" y="741922"/>
                    <a:pt x="4664316" y="770170"/>
                    <a:pt x="4665586" y="800805"/>
                  </a:cubicBezTo>
                  <a:cubicBezTo>
                    <a:pt x="4665586" y="822395"/>
                    <a:pt x="4665586" y="836365"/>
                    <a:pt x="4665586" y="860495"/>
                  </a:cubicBezTo>
                  <a:cubicBezTo>
                    <a:pt x="4642726" y="860495"/>
                    <a:pt x="4622406" y="861765"/>
                    <a:pt x="4592510" y="860495"/>
                  </a:cubicBezTo>
                  <a:cubicBezTo>
                    <a:pt x="4357769" y="855415"/>
                    <a:pt x="4119417" y="861765"/>
                    <a:pt x="3884676" y="856685"/>
                  </a:cubicBezTo>
                  <a:cubicBezTo>
                    <a:pt x="3743831" y="852875"/>
                    <a:pt x="3606598" y="855415"/>
                    <a:pt x="3465754" y="852875"/>
                  </a:cubicBezTo>
                  <a:cubicBezTo>
                    <a:pt x="3400748" y="851605"/>
                    <a:pt x="3335743" y="850335"/>
                    <a:pt x="3270738" y="849065"/>
                  </a:cubicBezTo>
                  <a:cubicBezTo>
                    <a:pt x="3231013" y="849065"/>
                    <a:pt x="3194899" y="850335"/>
                    <a:pt x="3155173" y="850335"/>
                  </a:cubicBezTo>
                  <a:cubicBezTo>
                    <a:pt x="3054054" y="849065"/>
                    <a:pt x="2775977" y="850335"/>
                    <a:pt x="2674858" y="849065"/>
                  </a:cubicBezTo>
                  <a:cubicBezTo>
                    <a:pt x="2602630" y="847795"/>
                    <a:pt x="1158071" y="856685"/>
                    <a:pt x="1085843" y="855415"/>
                  </a:cubicBezTo>
                  <a:cubicBezTo>
                    <a:pt x="1067786" y="855415"/>
                    <a:pt x="1046118" y="856685"/>
                    <a:pt x="1028060" y="856685"/>
                  </a:cubicBezTo>
                  <a:cubicBezTo>
                    <a:pt x="984724" y="856685"/>
                    <a:pt x="944998" y="857955"/>
                    <a:pt x="901662" y="857955"/>
                  </a:cubicBezTo>
                  <a:cubicBezTo>
                    <a:pt x="793320" y="857955"/>
                    <a:pt x="688589" y="856685"/>
                    <a:pt x="580247" y="855415"/>
                  </a:cubicBezTo>
                  <a:cubicBezTo>
                    <a:pt x="515242" y="854145"/>
                    <a:pt x="450237" y="852875"/>
                    <a:pt x="388843" y="851605"/>
                  </a:cubicBezTo>
                  <a:cubicBezTo>
                    <a:pt x="273278" y="850335"/>
                    <a:pt x="157714" y="849065"/>
                    <a:pt x="48260" y="849065"/>
                  </a:cubicBezTo>
                  <a:cubicBezTo>
                    <a:pt x="38100" y="849065"/>
                    <a:pt x="29210" y="849065"/>
                    <a:pt x="19050" y="847795"/>
                  </a:cubicBezTo>
                  <a:cubicBezTo>
                    <a:pt x="10160" y="846525"/>
                    <a:pt x="5080" y="840175"/>
                    <a:pt x="7620" y="831285"/>
                  </a:cubicBezTo>
                  <a:cubicBezTo>
                    <a:pt x="16510" y="799596"/>
                    <a:pt x="12700" y="784883"/>
                    <a:pt x="11430" y="769582"/>
                  </a:cubicBezTo>
                  <a:cubicBezTo>
                    <a:pt x="10160" y="738391"/>
                    <a:pt x="6350" y="707788"/>
                    <a:pt x="7620" y="676597"/>
                  </a:cubicBezTo>
                  <a:cubicBezTo>
                    <a:pt x="5080" y="637755"/>
                    <a:pt x="0" y="156940"/>
                    <a:pt x="7620" y="117510"/>
                  </a:cubicBezTo>
                  <a:cubicBezTo>
                    <a:pt x="8890" y="109859"/>
                    <a:pt x="7620" y="101620"/>
                    <a:pt x="8890" y="93969"/>
                  </a:cubicBezTo>
                  <a:cubicBezTo>
                    <a:pt x="10160" y="81610"/>
                    <a:pt x="12700" y="68075"/>
                    <a:pt x="13970" y="44450"/>
                  </a:cubicBezTo>
                  <a:cubicBezTo>
                    <a:pt x="13970" y="41910"/>
                    <a:pt x="15240" y="39370"/>
                    <a:pt x="16510" y="38100"/>
                  </a:cubicBezTo>
                  <a:cubicBezTo>
                    <a:pt x="38100" y="35560"/>
                    <a:pt x="67429" y="30480"/>
                    <a:pt x="125211" y="29210"/>
                  </a:cubicBezTo>
                  <a:cubicBezTo>
                    <a:pt x="222719" y="25400"/>
                    <a:pt x="320227" y="22860"/>
                    <a:pt x="421346" y="20320"/>
                  </a:cubicBezTo>
                  <a:cubicBezTo>
                    <a:pt x="489962" y="17780"/>
                    <a:pt x="558579" y="16510"/>
                    <a:pt x="623584" y="13970"/>
                  </a:cubicBezTo>
                  <a:cubicBezTo>
                    <a:pt x="688589" y="11430"/>
                    <a:pt x="757206" y="8890"/>
                    <a:pt x="822211" y="8890"/>
                  </a:cubicBezTo>
                  <a:cubicBezTo>
                    <a:pt x="894439" y="7620"/>
                    <a:pt x="966667" y="10160"/>
                    <a:pt x="1038895" y="8890"/>
                  </a:cubicBezTo>
                  <a:cubicBezTo>
                    <a:pt x="1129180" y="8890"/>
                    <a:pt x="2765143" y="6350"/>
                    <a:pt x="2855428" y="5080"/>
                  </a:cubicBezTo>
                  <a:cubicBezTo>
                    <a:pt x="2942101" y="3810"/>
                    <a:pt x="3028775" y="2540"/>
                    <a:pt x="3119060" y="2540"/>
                  </a:cubicBezTo>
                  <a:cubicBezTo>
                    <a:pt x="3267127" y="1270"/>
                    <a:pt x="3411583" y="0"/>
                    <a:pt x="3559650" y="0"/>
                  </a:cubicBezTo>
                  <a:cubicBezTo>
                    <a:pt x="3621044" y="0"/>
                    <a:pt x="3686049" y="2540"/>
                    <a:pt x="3747443" y="2540"/>
                  </a:cubicBezTo>
                  <a:cubicBezTo>
                    <a:pt x="3917178" y="3810"/>
                    <a:pt x="4090525" y="5080"/>
                    <a:pt x="4260261" y="7620"/>
                  </a:cubicBezTo>
                  <a:cubicBezTo>
                    <a:pt x="4350546" y="8890"/>
                    <a:pt x="4440831" y="12700"/>
                    <a:pt x="4531116" y="16510"/>
                  </a:cubicBezTo>
                  <a:cubicBezTo>
                    <a:pt x="4552784" y="16510"/>
                    <a:pt x="4574453" y="16510"/>
                    <a:pt x="4592510" y="16510"/>
                  </a:cubicBezTo>
                  <a:cubicBezTo>
                    <a:pt x="4613516" y="17780"/>
                    <a:pt x="4622406" y="20320"/>
                    <a:pt x="4632566" y="21590"/>
                  </a:cubicBezTo>
                  <a:close/>
                  <a:moveTo>
                    <a:pt x="4642726" y="843985"/>
                  </a:moveTo>
                  <a:cubicBezTo>
                    <a:pt x="4643996" y="827475"/>
                    <a:pt x="4645266" y="814775"/>
                    <a:pt x="4645266" y="802075"/>
                  </a:cubicBezTo>
                  <a:cubicBezTo>
                    <a:pt x="4643996" y="767228"/>
                    <a:pt x="4642726" y="736037"/>
                    <a:pt x="4642726" y="702492"/>
                  </a:cubicBezTo>
                  <a:cubicBezTo>
                    <a:pt x="4642726" y="687190"/>
                    <a:pt x="4645266" y="671889"/>
                    <a:pt x="4643996" y="656588"/>
                  </a:cubicBezTo>
                  <a:cubicBezTo>
                    <a:pt x="4643996" y="642463"/>
                    <a:pt x="4642726" y="627750"/>
                    <a:pt x="4641456" y="613626"/>
                  </a:cubicBezTo>
                  <a:cubicBezTo>
                    <a:pt x="4636376" y="591851"/>
                    <a:pt x="4624946" y="141050"/>
                    <a:pt x="4624946" y="119275"/>
                  </a:cubicBezTo>
                  <a:cubicBezTo>
                    <a:pt x="4622406" y="101031"/>
                    <a:pt x="4619866" y="82199"/>
                    <a:pt x="4617326" y="63500"/>
                  </a:cubicBezTo>
                  <a:cubicBezTo>
                    <a:pt x="4616056" y="44450"/>
                    <a:pt x="4614786" y="43180"/>
                    <a:pt x="4581676" y="41910"/>
                  </a:cubicBezTo>
                  <a:cubicBezTo>
                    <a:pt x="4570841" y="41910"/>
                    <a:pt x="4563619" y="41910"/>
                    <a:pt x="4552784" y="40640"/>
                  </a:cubicBezTo>
                  <a:cubicBezTo>
                    <a:pt x="4462500" y="36830"/>
                    <a:pt x="4368603" y="31750"/>
                    <a:pt x="4278318" y="30480"/>
                  </a:cubicBezTo>
                  <a:cubicBezTo>
                    <a:pt x="4058023" y="26670"/>
                    <a:pt x="3834117" y="25400"/>
                    <a:pt x="3613821" y="22860"/>
                  </a:cubicBezTo>
                  <a:cubicBezTo>
                    <a:pt x="3581319" y="22860"/>
                    <a:pt x="3545205" y="22860"/>
                    <a:pt x="3512702" y="22860"/>
                  </a:cubicBezTo>
                  <a:cubicBezTo>
                    <a:pt x="3458531" y="22860"/>
                    <a:pt x="3404360" y="22860"/>
                    <a:pt x="3353800" y="22860"/>
                  </a:cubicBezTo>
                  <a:cubicBezTo>
                    <a:pt x="3238236" y="22860"/>
                    <a:pt x="3122671" y="22860"/>
                    <a:pt x="3010718" y="24130"/>
                  </a:cubicBezTo>
                  <a:cubicBezTo>
                    <a:pt x="2913210" y="25400"/>
                    <a:pt x="1270024" y="29210"/>
                    <a:pt x="1172516" y="29210"/>
                  </a:cubicBezTo>
                  <a:cubicBezTo>
                    <a:pt x="1013615" y="29210"/>
                    <a:pt x="854713" y="26670"/>
                    <a:pt x="695812" y="33020"/>
                  </a:cubicBezTo>
                  <a:cubicBezTo>
                    <a:pt x="612750" y="36830"/>
                    <a:pt x="533299" y="36830"/>
                    <a:pt x="453848" y="38100"/>
                  </a:cubicBezTo>
                  <a:cubicBezTo>
                    <a:pt x="316615" y="41910"/>
                    <a:pt x="179382" y="45720"/>
                    <a:pt x="49530" y="50800"/>
                  </a:cubicBezTo>
                  <a:cubicBezTo>
                    <a:pt x="36830" y="50800"/>
                    <a:pt x="34290" y="53340"/>
                    <a:pt x="33020" y="66309"/>
                  </a:cubicBezTo>
                  <a:cubicBezTo>
                    <a:pt x="31750" y="76902"/>
                    <a:pt x="31750" y="87496"/>
                    <a:pt x="30480" y="98089"/>
                  </a:cubicBezTo>
                  <a:cubicBezTo>
                    <a:pt x="29210" y="115744"/>
                    <a:pt x="26670" y="132811"/>
                    <a:pt x="25400" y="150466"/>
                  </a:cubicBezTo>
                  <a:cubicBezTo>
                    <a:pt x="20320" y="169299"/>
                    <a:pt x="26670" y="629516"/>
                    <a:pt x="29210" y="648348"/>
                  </a:cubicBezTo>
                  <a:cubicBezTo>
                    <a:pt x="29210" y="668358"/>
                    <a:pt x="29210" y="688956"/>
                    <a:pt x="30480" y="708965"/>
                  </a:cubicBezTo>
                  <a:cubicBezTo>
                    <a:pt x="30480" y="723678"/>
                    <a:pt x="33020" y="738391"/>
                    <a:pt x="33020" y="753104"/>
                  </a:cubicBezTo>
                  <a:cubicBezTo>
                    <a:pt x="33020" y="768994"/>
                    <a:pt x="33020" y="784883"/>
                    <a:pt x="31750" y="802075"/>
                  </a:cubicBezTo>
                  <a:cubicBezTo>
                    <a:pt x="31750" y="805885"/>
                    <a:pt x="31750" y="808425"/>
                    <a:pt x="31750" y="812235"/>
                  </a:cubicBezTo>
                  <a:cubicBezTo>
                    <a:pt x="31750" y="822395"/>
                    <a:pt x="35560" y="826205"/>
                    <a:pt x="44450" y="826205"/>
                  </a:cubicBezTo>
                  <a:cubicBezTo>
                    <a:pt x="74652" y="826205"/>
                    <a:pt x="125211" y="827475"/>
                    <a:pt x="172159" y="827475"/>
                  </a:cubicBezTo>
                  <a:cubicBezTo>
                    <a:pt x="240776" y="827475"/>
                    <a:pt x="313004" y="824935"/>
                    <a:pt x="381620" y="827475"/>
                  </a:cubicBezTo>
                  <a:cubicBezTo>
                    <a:pt x="493574" y="831285"/>
                    <a:pt x="605527" y="833825"/>
                    <a:pt x="717480" y="832555"/>
                  </a:cubicBezTo>
                  <a:cubicBezTo>
                    <a:pt x="789708" y="831285"/>
                    <a:pt x="858325" y="833825"/>
                    <a:pt x="930553" y="833825"/>
                  </a:cubicBezTo>
                  <a:cubicBezTo>
                    <a:pt x="1035283" y="833825"/>
                    <a:pt x="1140014" y="832555"/>
                    <a:pt x="1244744" y="833825"/>
                  </a:cubicBezTo>
                  <a:cubicBezTo>
                    <a:pt x="1400034" y="835095"/>
                    <a:pt x="3104614" y="824935"/>
                    <a:pt x="3263516" y="827475"/>
                  </a:cubicBezTo>
                  <a:cubicBezTo>
                    <a:pt x="3332132" y="828745"/>
                    <a:pt x="3400748" y="830015"/>
                    <a:pt x="3465754" y="830015"/>
                  </a:cubicBezTo>
                  <a:cubicBezTo>
                    <a:pt x="3584930" y="832555"/>
                    <a:pt x="3700495" y="828745"/>
                    <a:pt x="3819671" y="832555"/>
                  </a:cubicBezTo>
                  <a:cubicBezTo>
                    <a:pt x="3917178" y="835095"/>
                    <a:pt x="4014686" y="835095"/>
                    <a:pt x="4112194" y="837635"/>
                  </a:cubicBezTo>
                  <a:cubicBezTo>
                    <a:pt x="4256650" y="841445"/>
                    <a:pt x="4401106" y="843985"/>
                    <a:pt x="4545562" y="845255"/>
                  </a:cubicBezTo>
                  <a:cubicBezTo>
                    <a:pt x="4599733" y="845255"/>
                    <a:pt x="4622406" y="843985"/>
                    <a:pt x="4642726" y="843985"/>
                  </a:cubicBezTo>
                  <a:close/>
                </a:path>
              </a:pathLst>
            </a:custGeom>
            <a:solidFill>
              <a:srgbClr val="252627"/>
            </a:solidFill>
          </p:spPr>
        </p:sp>
      </p:grpSp>
      <p:sp>
        <p:nvSpPr>
          <p:cNvPr name="TextBox 15" id="15"/>
          <p:cNvSpPr txBox="true"/>
          <p:nvPr/>
        </p:nvSpPr>
        <p:spPr>
          <a:xfrm rot="0">
            <a:off x="2973526" y="337750"/>
            <a:ext cx="13052041" cy="2560268"/>
          </a:xfrm>
          <a:prstGeom prst="rect">
            <a:avLst/>
          </a:prstGeom>
        </p:spPr>
        <p:txBody>
          <a:bodyPr anchor="t" rtlCol="false" tIns="0" lIns="0" bIns="0" rIns="0">
            <a:spAutoFit/>
          </a:bodyPr>
          <a:lstStyle/>
          <a:p>
            <a:pPr algn="ctr">
              <a:lnSpc>
                <a:spcPts val="9908"/>
              </a:lnSpc>
            </a:pPr>
            <a:r>
              <a:rPr lang="en-US" sz="9527">
                <a:solidFill>
                  <a:srgbClr val="442816"/>
                </a:solidFill>
                <a:latin typeface="Balmy"/>
                <a:ea typeface="Balmy"/>
                <a:cs typeface="Balmy"/>
                <a:sym typeface="Balmy"/>
              </a:rPr>
              <a:t>Problem/solution overview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1246002" y="-387378"/>
            <a:ext cx="20780004" cy="11061757"/>
            <a:chOff x="0" y="0"/>
            <a:chExt cx="27706672"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645993"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8645993"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0"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283299" y="8967304"/>
            <a:ext cx="20854598" cy="4295913"/>
            <a:chOff x="0" y="0"/>
            <a:chExt cx="5492569" cy="1131434"/>
          </a:xfrm>
        </p:grpSpPr>
        <p:sp>
          <p:nvSpPr>
            <p:cNvPr name="Freeform 10" id="10"/>
            <p:cNvSpPr/>
            <p:nvPr/>
          </p:nvSpPr>
          <p:spPr>
            <a:xfrm flipH="false" flipV="false" rot="0">
              <a:off x="0" y="0"/>
              <a:ext cx="5492569" cy="1131434"/>
            </a:xfrm>
            <a:custGeom>
              <a:avLst/>
              <a:gdLst/>
              <a:ahLst/>
              <a:cxnLst/>
              <a:rect r="r" b="b" t="t" l="l"/>
              <a:pathLst>
                <a:path h="1131434" w="5492569">
                  <a:moveTo>
                    <a:pt x="0" y="0"/>
                  </a:moveTo>
                  <a:lnTo>
                    <a:pt x="5492569" y="0"/>
                  </a:lnTo>
                  <a:lnTo>
                    <a:pt x="5492569" y="1131434"/>
                  </a:lnTo>
                  <a:lnTo>
                    <a:pt x="0" y="1131434"/>
                  </a:lnTo>
                  <a:close/>
                </a:path>
              </a:pathLst>
            </a:custGeom>
            <a:solidFill>
              <a:srgbClr val="FCCE5D"/>
            </a:solidFill>
            <a:ln cap="sq">
              <a:noFill/>
              <a:prstDash val="solid"/>
              <a:miter/>
            </a:ln>
          </p:spPr>
        </p:sp>
        <p:sp>
          <p:nvSpPr>
            <p:cNvPr name="TextBox 11" id="11"/>
            <p:cNvSpPr txBox="true"/>
            <p:nvPr/>
          </p:nvSpPr>
          <p:spPr>
            <a:xfrm>
              <a:off x="0" y="-38100"/>
              <a:ext cx="5492569" cy="11695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4407843"/>
            <a:ext cx="16230600" cy="1633239"/>
          </a:xfrm>
          <a:prstGeom prst="rect">
            <a:avLst/>
          </a:prstGeom>
        </p:spPr>
        <p:txBody>
          <a:bodyPr anchor="t" rtlCol="false" tIns="0" lIns="0" bIns="0" rIns="0">
            <a:spAutoFit/>
          </a:bodyPr>
          <a:lstStyle/>
          <a:p>
            <a:pPr algn="ctr">
              <a:lnSpc>
                <a:spcPts val="12321"/>
              </a:lnSpc>
            </a:pPr>
            <a:r>
              <a:rPr lang="en-US" sz="11847">
                <a:solidFill>
                  <a:srgbClr val="442816"/>
                </a:solidFill>
                <a:latin typeface="Balmy"/>
                <a:ea typeface="Balmy"/>
                <a:cs typeface="Balmy"/>
                <a:sym typeface="Balmy"/>
              </a:rPr>
              <a:t>Market Research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E5"/>
        </a:solidFill>
      </p:bgPr>
    </p:bg>
    <p:spTree>
      <p:nvGrpSpPr>
        <p:cNvPr id="1" name=""/>
        <p:cNvGrpSpPr/>
        <p:nvPr/>
      </p:nvGrpSpPr>
      <p:grpSpPr>
        <a:xfrm>
          <a:off x="0" y="0"/>
          <a:ext cx="0" cy="0"/>
          <a:chOff x="0" y="0"/>
          <a:chExt cx="0" cy="0"/>
        </a:xfrm>
      </p:grpSpPr>
      <p:grpSp>
        <p:nvGrpSpPr>
          <p:cNvPr name="Group 2" id="2"/>
          <p:cNvGrpSpPr/>
          <p:nvPr/>
        </p:nvGrpSpPr>
        <p:grpSpPr>
          <a:xfrm rot="0">
            <a:off x="9816703" y="441958"/>
            <a:ext cx="13787757" cy="11061757"/>
            <a:chOff x="0" y="0"/>
            <a:chExt cx="18383676" cy="14749009"/>
          </a:xfrm>
        </p:grpSpPr>
        <p:sp>
          <p:nvSpPr>
            <p:cNvPr name="Freeform 3" id="3"/>
            <p:cNvSpPr/>
            <p:nvPr/>
          </p:nvSpPr>
          <p:spPr>
            <a:xfrm flipH="false" flipV="false" rot="0">
              <a:off x="0"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22997" y="0"/>
              <a:ext cx="9060679" cy="7305172"/>
            </a:xfrm>
            <a:custGeom>
              <a:avLst/>
              <a:gdLst/>
              <a:ahLst/>
              <a:cxnLst/>
              <a:rect r="r" b="b" t="t" l="l"/>
              <a:pathLst>
                <a:path h="7305172" w="9060679">
                  <a:moveTo>
                    <a:pt x="0" y="0"/>
                  </a:moveTo>
                  <a:lnTo>
                    <a:pt x="9060679" y="0"/>
                  </a:lnTo>
                  <a:lnTo>
                    <a:pt x="9060679" y="7305172"/>
                  </a:lnTo>
                  <a:lnTo>
                    <a:pt x="0" y="730517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9322997" y="7443836"/>
              <a:ext cx="9060679" cy="7305172"/>
            </a:xfrm>
            <a:custGeom>
              <a:avLst/>
              <a:gdLst/>
              <a:ahLst/>
              <a:cxnLst/>
              <a:rect r="r" b="b" t="t" l="l"/>
              <a:pathLst>
                <a:path h="7305172" w="9060679">
                  <a:moveTo>
                    <a:pt x="0" y="0"/>
                  </a:moveTo>
                  <a:lnTo>
                    <a:pt x="9060679" y="0"/>
                  </a:lnTo>
                  <a:lnTo>
                    <a:pt x="9060679" y="7305173"/>
                  </a:lnTo>
                  <a:lnTo>
                    <a:pt x="0" y="7305173"/>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283299" y="-1666590"/>
            <a:ext cx="10254039" cy="13620180"/>
            <a:chOff x="0" y="0"/>
            <a:chExt cx="2700652" cy="3587208"/>
          </a:xfrm>
        </p:grpSpPr>
        <p:sp>
          <p:nvSpPr>
            <p:cNvPr name="Freeform 7" id="7"/>
            <p:cNvSpPr/>
            <p:nvPr/>
          </p:nvSpPr>
          <p:spPr>
            <a:xfrm flipH="false" flipV="false" rot="0">
              <a:off x="0" y="0"/>
              <a:ext cx="2700652" cy="3587208"/>
            </a:xfrm>
            <a:custGeom>
              <a:avLst/>
              <a:gdLst/>
              <a:ahLst/>
              <a:cxnLst/>
              <a:rect r="r" b="b" t="t" l="l"/>
              <a:pathLst>
                <a:path h="3587208" w="2700652">
                  <a:moveTo>
                    <a:pt x="0" y="0"/>
                  </a:moveTo>
                  <a:lnTo>
                    <a:pt x="2700652" y="0"/>
                  </a:lnTo>
                  <a:lnTo>
                    <a:pt x="2700652" y="3587208"/>
                  </a:lnTo>
                  <a:lnTo>
                    <a:pt x="0" y="3587208"/>
                  </a:lnTo>
                  <a:close/>
                </a:path>
              </a:pathLst>
            </a:custGeom>
            <a:solidFill>
              <a:srgbClr val="FCCE5D"/>
            </a:solidFill>
            <a:ln cap="sq">
              <a:noFill/>
              <a:prstDash val="solid"/>
              <a:miter/>
            </a:ln>
          </p:spPr>
        </p:sp>
        <p:sp>
          <p:nvSpPr>
            <p:cNvPr name="TextBox 8" id="8"/>
            <p:cNvSpPr txBox="true"/>
            <p:nvPr/>
          </p:nvSpPr>
          <p:spPr>
            <a:xfrm>
              <a:off x="0" y="-38100"/>
              <a:ext cx="2700652" cy="362530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97479" y="-356962"/>
            <a:ext cx="346521" cy="11000925"/>
            <a:chOff x="0" y="0"/>
            <a:chExt cx="462027" cy="14667900"/>
          </a:xfrm>
        </p:grpSpPr>
        <p:sp>
          <p:nvSpPr>
            <p:cNvPr name="Freeform 10" id="10"/>
            <p:cNvSpPr/>
            <p:nvPr/>
          </p:nvSpPr>
          <p:spPr>
            <a:xfrm flipH="false" flipV="false" rot="-5400000">
              <a:off x="-2871170" y="2871170"/>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2717161" y="5896349"/>
              <a:ext cx="6050358" cy="308018"/>
            </a:xfrm>
            <a:custGeom>
              <a:avLst/>
              <a:gdLst/>
              <a:ahLst/>
              <a:cxnLst/>
              <a:rect r="r" b="b" t="t" l="l"/>
              <a:pathLst>
                <a:path h="308018" w="6050358">
                  <a:moveTo>
                    <a:pt x="0" y="0"/>
                  </a:moveTo>
                  <a:lnTo>
                    <a:pt x="6050358" y="0"/>
                  </a:lnTo>
                  <a:lnTo>
                    <a:pt x="6050358" y="308018"/>
                  </a:lnTo>
                  <a:lnTo>
                    <a:pt x="0" y="3080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2717161" y="11488711"/>
              <a:ext cx="6050358" cy="308018"/>
            </a:xfrm>
            <a:custGeom>
              <a:avLst/>
              <a:gdLst/>
              <a:ahLst/>
              <a:cxnLst/>
              <a:rect r="r" b="b" t="t" l="l"/>
              <a:pathLst>
                <a:path h="308018" w="6050358">
                  <a:moveTo>
                    <a:pt x="0" y="0"/>
                  </a:moveTo>
                  <a:lnTo>
                    <a:pt x="6050358" y="0"/>
                  </a:lnTo>
                  <a:lnTo>
                    <a:pt x="6050358" y="308019"/>
                  </a:lnTo>
                  <a:lnTo>
                    <a:pt x="0" y="308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3" id="13"/>
          <p:cNvSpPr/>
          <p:nvPr/>
        </p:nvSpPr>
        <p:spPr>
          <a:xfrm flipH="false" flipV="false" rot="0">
            <a:off x="340117" y="4267581"/>
            <a:ext cx="8117246" cy="2532374"/>
          </a:xfrm>
          <a:custGeom>
            <a:avLst/>
            <a:gdLst/>
            <a:ahLst/>
            <a:cxnLst/>
            <a:rect r="r" b="b" t="t" l="l"/>
            <a:pathLst>
              <a:path h="2532374" w="8117246">
                <a:moveTo>
                  <a:pt x="0" y="0"/>
                </a:moveTo>
                <a:lnTo>
                  <a:pt x="8117246" y="0"/>
                </a:lnTo>
                <a:lnTo>
                  <a:pt x="8117246" y="2532374"/>
                </a:lnTo>
                <a:lnTo>
                  <a:pt x="0" y="2532374"/>
                </a:lnTo>
                <a:lnTo>
                  <a:pt x="0" y="0"/>
                </a:lnTo>
                <a:close/>
              </a:path>
            </a:pathLst>
          </a:custGeom>
          <a:blipFill>
            <a:blip r:embed="rId6"/>
            <a:stretch>
              <a:fillRect l="0" t="-4" r="0" b="-4"/>
            </a:stretch>
          </a:blipFill>
        </p:spPr>
      </p:sp>
      <p:sp>
        <p:nvSpPr>
          <p:cNvPr name="TextBox 14" id="14"/>
          <p:cNvSpPr txBox="true"/>
          <p:nvPr/>
        </p:nvSpPr>
        <p:spPr>
          <a:xfrm rot="0">
            <a:off x="1145761" y="1181100"/>
            <a:ext cx="6505958" cy="1453641"/>
          </a:xfrm>
          <a:prstGeom prst="rect">
            <a:avLst/>
          </a:prstGeom>
        </p:spPr>
        <p:txBody>
          <a:bodyPr anchor="t" rtlCol="false" tIns="0" lIns="0" bIns="0" rIns="0">
            <a:spAutoFit/>
          </a:bodyPr>
          <a:lstStyle/>
          <a:p>
            <a:pPr algn="ctr">
              <a:lnSpc>
                <a:spcPts val="11023"/>
              </a:lnSpc>
            </a:pPr>
            <a:r>
              <a:rPr lang="en-US" sz="10599">
                <a:solidFill>
                  <a:srgbClr val="442816"/>
                </a:solidFill>
                <a:latin typeface="Balmy"/>
                <a:ea typeface="Balmy"/>
                <a:cs typeface="Balmy"/>
                <a:sym typeface="Balmy"/>
              </a:rPr>
              <a:t>Cohort</a:t>
            </a:r>
          </a:p>
        </p:txBody>
      </p:sp>
      <p:sp>
        <p:nvSpPr>
          <p:cNvPr name="TextBox 15" id="15"/>
          <p:cNvSpPr txBox="true"/>
          <p:nvPr/>
        </p:nvSpPr>
        <p:spPr>
          <a:xfrm rot="0">
            <a:off x="9863026" y="254016"/>
            <a:ext cx="7880962" cy="3050245"/>
          </a:xfrm>
          <a:prstGeom prst="rect">
            <a:avLst/>
          </a:prstGeom>
        </p:spPr>
        <p:txBody>
          <a:bodyPr anchor="t" rtlCol="false" tIns="0" lIns="0" bIns="0" rIns="0">
            <a:spAutoFit/>
          </a:bodyPr>
          <a:lstStyle/>
          <a:p>
            <a:pPr algn="ctr">
              <a:lnSpc>
                <a:spcPts val="4829"/>
              </a:lnSpc>
            </a:pPr>
            <a:r>
              <a:rPr lang="en-US" sz="3449" b="true">
                <a:solidFill>
                  <a:srgbClr val="442816"/>
                </a:solidFill>
                <a:latin typeface="Childos Arabic Bold"/>
                <a:ea typeface="Childos Arabic Bold"/>
                <a:cs typeface="Childos Arabic Bold"/>
                <a:sym typeface="Childos Arabic Bold"/>
              </a:rPr>
              <a:t>What Cohort Does:</a:t>
            </a:r>
          </a:p>
          <a:p>
            <a:pPr algn="ctr">
              <a:lnSpc>
                <a:spcPts val="4829"/>
              </a:lnSpc>
              <a:spcBef>
                <a:spcPct val="0"/>
              </a:spcBef>
            </a:pPr>
            <a:r>
              <a:rPr lang="en-US" sz="3449">
                <a:solidFill>
                  <a:srgbClr val="442816"/>
                </a:solidFill>
                <a:latin typeface="Childos Arabic"/>
                <a:ea typeface="Childos Arabic"/>
                <a:cs typeface="Childos Arabic"/>
                <a:sym typeface="Childos Arabic"/>
              </a:rPr>
              <a:t>Cohort creates a specialized program for students in 9th, 10th, 11th, or 12th grade to get grade-specific college counseling information on a structured timeline.</a:t>
            </a:r>
          </a:p>
        </p:txBody>
      </p:sp>
      <p:sp>
        <p:nvSpPr>
          <p:cNvPr name="TextBox 16" id="16"/>
          <p:cNvSpPr txBox="true"/>
          <p:nvPr/>
        </p:nvSpPr>
        <p:spPr>
          <a:xfrm rot="0">
            <a:off x="9416006" y="3601303"/>
            <a:ext cx="8775002" cy="9459366"/>
          </a:xfrm>
          <a:prstGeom prst="rect">
            <a:avLst/>
          </a:prstGeom>
        </p:spPr>
        <p:txBody>
          <a:bodyPr anchor="t" rtlCol="false" tIns="0" lIns="0" bIns="0" rIns="0">
            <a:spAutoFit/>
          </a:bodyPr>
          <a:lstStyle/>
          <a:p>
            <a:pPr algn="ctr">
              <a:lnSpc>
                <a:spcPts val="4667"/>
              </a:lnSpc>
            </a:pPr>
            <a:r>
              <a:rPr lang="en-US" sz="3334" b="true">
                <a:solidFill>
                  <a:srgbClr val="442816"/>
                </a:solidFill>
                <a:latin typeface="Childos Arabic Bold"/>
                <a:ea typeface="Childos Arabic Bold"/>
                <a:cs typeface="Childos Arabic Bold"/>
                <a:sym typeface="Childos Arabic Bold"/>
              </a:rPr>
              <a:t>How UniVerse differs: </a:t>
            </a:r>
          </a:p>
          <a:p>
            <a:pPr algn="ctr" marL="719815" indent="-359907" lvl="1">
              <a:lnSpc>
                <a:spcPts val="4667"/>
              </a:lnSpc>
              <a:buFont typeface="Arial"/>
              <a:buChar char="•"/>
            </a:pPr>
            <a:r>
              <a:rPr lang="en-US" sz="3334">
                <a:solidFill>
                  <a:srgbClr val="442816"/>
                </a:solidFill>
                <a:latin typeface="Childos Arabic"/>
                <a:ea typeface="Childos Arabic"/>
                <a:cs typeface="Childos Arabic"/>
                <a:sym typeface="Childos Arabic"/>
              </a:rPr>
              <a:t>UniVerse’s primary user targets counselors.</a:t>
            </a:r>
          </a:p>
          <a:p>
            <a:pPr algn="ctr" marL="719815" indent="-359907" lvl="1">
              <a:lnSpc>
                <a:spcPts val="4667"/>
              </a:lnSpc>
              <a:buFont typeface="Arial"/>
              <a:buChar char="•"/>
            </a:pPr>
            <a:r>
              <a:rPr lang="en-US" sz="3334">
                <a:solidFill>
                  <a:srgbClr val="442816"/>
                </a:solidFill>
                <a:latin typeface="Childos Arabic"/>
                <a:ea typeface="Childos Arabic"/>
                <a:cs typeface="Childos Arabic"/>
                <a:sym typeface="Childos Arabic"/>
              </a:rPr>
              <a:t>UniVerse focuses on using specialized counselor knowledge to guide students, as opposed to pre-made curriculums/</a:t>
            </a:r>
          </a:p>
          <a:p>
            <a:pPr algn="ctr">
              <a:lnSpc>
                <a:spcPts val="4667"/>
              </a:lnSpc>
            </a:pPr>
          </a:p>
          <a:p>
            <a:pPr algn="ctr">
              <a:lnSpc>
                <a:spcPts val="4667"/>
              </a:lnSpc>
            </a:pPr>
            <a:r>
              <a:rPr lang="en-US" sz="3334" b="true">
                <a:solidFill>
                  <a:srgbClr val="442816"/>
                </a:solidFill>
                <a:latin typeface="Childos Arabic Bold"/>
                <a:ea typeface="Childos Arabic Bold"/>
                <a:cs typeface="Childos Arabic Bold"/>
                <a:sym typeface="Childos Arabic Bold"/>
              </a:rPr>
              <a:t>Implication: </a:t>
            </a:r>
          </a:p>
          <a:p>
            <a:pPr algn="ctr">
              <a:lnSpc>
                <a:spcPts val="4667"/>
              </a:lnSpc>
            </a:pPr>
            <a:r>
              <a:rPr lang="en-US" sz="3334">
                <a:solidFill>
                  <a:srgbClr val="442816"/>
                </a:solidFill>
                <a:latin typeface="Childos Arabic"/>
                <a:ea typeface="Childos Arabic"/>
                <a:cs typeface="Childos Arabic"/>
                <a:sym typeface="Childos Arabic"/>
              </a:rPr>
              <a:t>UniVerse creates a more focused consulting process that relies on working with counselors and utilizing their field-specific knowledge.</a:t>
            </a:r>
          </a:p>
          <a:p>
            <a:pPr algn="ctr">
              <a:lnSpc>
                <a:spcPts val="4667"/>
              </a:lnSpc>
            </a:pPr>
          </a:p>
          <a:p>
            <a:pPr algn="ctr">
              <a:lnSpc>
                <a:spcPts val="4667"/>
              </a:lnSpc>
            </a:pPr>
          </a:p>
          <a:p>
            <a:pPr algn="ctr">
              <a:lnSpc>
                <a:spcPts val="4667"/>
              </a:lnSpc>
            </a:pPr>
          </a:p>
          <a:p>
            <a:pPr algn="ctr">
              <a:lnSpc>
                <a:spcPts val="4667"/>
              </a:lnSpc>
            </a:pPr>
          </a:p>
          <a:p>
            <a:pPr algn="ctr">
              <a:lnSpc>
                <a:spcPts val="4667"/>
              </a:lnSpc>
            </a:pPr>
          </a:p>
          <a:p>
            <a:pPr algn="ctr">
              <a:lnSpc>
                <a:spcPts val="466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DAGT4yO7LUw</dc:identifier>
  <dcterms:modified xsi:type="dcterms:W3CDTF">2011-08-01T06:04:30Z</dcterms:modified>
  <cp:revision>1</cp:revision>
  <dc:title>A3 Deliverable - CS 147</dc:title>
</cp:coreProperties>
</file>